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6" r:id="rId3"/>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the-mostly-complete-chart-of-neural-networks-explained-3fb6f2367464"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Artificial_neurons"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Artificial_neurons"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Artificial_neurons"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Artificial_neurons"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Artificial_neurons"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Artificial_neurons"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Artificial_neurons"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Artificial_neurons"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Artificial_neurons"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Paul_Werbos" TargetMode="External"/><Relationship Id="rId3" Type="http://schemas.openxmlformats.org/officeDocument/2006/relationships/hyperlink" Target="https://en.wikipedia.org/wiki/Backpropagation"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e62ba7c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e62ba7c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https://towardsdatascience.com/the-mostly-complete-chart-of-neural-networks-explained-3fb6f2367464</a:t>
            </a:r>
            <a:endParaRPr/>
          </a:p>
          <a:p>
            <a:pPr indent="0" lvl="0" marL="0" rtl="0" algn="l">
              <a:spcBef>
                <a:spcPts val="0"/>
              </a:spcBef>
              <a:spcAft>
                <a:spcPts val="0"/>
              </a:spcAft>
              <a:buNone/>
            </a:pPr>
            <a:r>
              <a:rPr lang="en"/>
              <a:t>Can think of neural nets as a general way of representing levels of abstraction. Logistic regression -&gt; no hidden layer; one hidden layer, and two hidden layers etc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559fe89d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559fe89d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 model input and output as linear combination of each other. However, in the real world, relationship between variables are not usually linear. </a:t>
            </a:r>
            <a:endParaRPr/>
          </a:p>
          <a:p>
            <a:pPr indent="0" lvl="0" marL="0" rtl="0" algn="l">
              <a:spcBef>
                <a:spcPts val="0"/>
              </a:spcBef>
              <a:spcAft>
                <a:spcPts val="0"/>
              </a:spcAft>
              <a:buNone/>
            </a:pPr>
            <a:r>
              <a:rPr lang="en"/>
              <a:t>One of the important assumption of linear regression is the the outcome is the linear combination of its individual parts (outcome -&gt; sum of its parts), but in the real world there is a lot of interaction happening.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76372e5472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76372e5472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 model input and output as linear combination of each other. However, in the real world, relationship between variables are not usually linear. </a:t>
            </a:r>
            <a:endParaRPr/>
          </a:p>
          <a:p>
            <a:pPr indent="0" lvl="0" marL="0" rtl="0" algn="l">
              <a:spcBef>
                <a:spcPts val="0"/>
              </a:spcBef>
              <a:spcAft>
                <a:spcPts val="0"/>
              </a:spcAft>
              <a:buNone/>
            </a:pPr>
            <a:r>
              <a:rPr lang="en"/>
              <a:t>One of the important assumption of linear regression is the the outcome is the linear combination of its individual parts (outcome -&gt; sum of its parts), but in the real world there is a lot of interaction happening.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76372e5472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76372e5472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559fe89dbf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559fe89dbf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559fe89db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559fe89db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222222"/>
                </a:solidFill>
                <a:highlight>
                  <a:srgbClr val="FFFFFF"/>
                </a:highlight>
              </a:rPr>
              <a:t>An </a:t>
            </a:r>
            <a:r>
              <a:rPr i="1" lang="en" sz="1050">
                <a:solidFill>
                  <a:srgbClr val="222222"/>
                </a:solidFill>
                <a:highlight>
                  <a:srgbClr val="FFFFFF"/>
                </a:highlight>
              </a:rPr>
              <a:t>artificial neural network</a:t>
            </a:r>
            <a:r>
              <a:rPr lang="en" sz="1050">
                <a:solidFill>
                  <a:srgbClr val="222222"/>
                </a:solidFill>
                <a:highlight>
                  <a:srgbClr val="FFFFFF"/>
                </a:highlight>
              </a:rPr>
              <a:t> is a network of simple elements called </a:t>
            </a:r>
            <a:r>
              <a:rPr i="1" lang="en" sz="1050" u="sng">
                <a:solidFill>
                  <a:srgbClr val="0B0080"/>
                </a:solidFill>
                <a:highlight>
                  <a:srgbClr val="FFFFFF"/>
                </a:highlight>
                <a:hlinkClick r:id="rId2"/>
              </a:rPr>
              <a:t>artificial neurons</a:t>
            </a:r>
            <a:r>
              <a:rPr lang="en" sz="1050">
                <a:solidFill>
                  <a:srgbClr val="222222"/>
                </a:solidFill>
                <a:highlight>
                  <a:srgbClr val="FFFFFF"/>
                </a:highlight>
              </a:rPr>
              <a:t>, which receive input, change their internal state (</a:t>
            </a:r>
            <a:r>
              <a:rPr i="1" lang="en" sz="1050">
                <a:solidFill>
                  <a:srgbClr val="222222"/>
                </a:solidFill>
                <a:highlight>
                  <a:srgbClr val="FFFFFF"/>
                </a:highlight>
              </a:rPr>
              <a:t>activation</a:t>
            </a:r>
            <a:r>
              <a:rPr lang="en" sz="1050">
                <a:solidFill>
                  <a:srgbClr val="222222"/>
                </a:solidFill>
                <a:highlight>
                  <a:srgbClr val="FFFFFF"/>
                </a:highlight>
              </a:rPr>
              <a:t>) according to that input, and produce output depending on the input and activation.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Explain the similarity between neural network and linear regression and how neural nets represent the interaction so well.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Deep neural network internally build up representation of patterns in the data, and they go through increasingly complex patterns as we go through successively hidden layers of the networks. Therefore, NN partially replace the need for feature engineering because as the layers increase, the more sophiscated the representations are built from raw data,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559fe89dbf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559fe89dbf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Improving activation function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559fe89dbf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559fe89dbf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Improving activation function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76372e5472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76372e5472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222222"/>
                </a:solidFill>
                <a:highlight>
                  <a:srgbClr val="FFFFFF"/>
                </a:highlight>
              </a:rPr>
              <a:t>An </a:t>
            </a:r>
            <a:r>
              <a:rPr i="1" lang="en" sz="1050">
                <a:solidFill>
                  <a:srgbClr val="222222"/>
                </a:solidFill>
                <a:highlight>
                  <a:srgbClr val="FFFFFF"/>
                </a:highlight>
              </a:rPr>
              <a:t>artificial neural network</a:t>
            </a:r>
            <a:r>
              <a:rPr lang="en" sz="1050">
                <a:solidFill>
                  <a:srgbClr val="222222"/>
                </a:solidFill>
                <a:highlight>
                  <a:srgbClr val="FFFFFF"/>
                </a:highlight>
              </a:rPr>
              <a:t> is a network of simple elements called </a:t>
            </a:r>
            <a:r>
              <a:rPr i="1" lang="en" sz="1050" u="sng">
                <a:solidFill>
                  <a:srgbClr val="0B0080"/>
                </a:solidFill>
                <a:highlight>
                  <a:srgbClr val="FFFFFF"/>
                </a:highlight>
                <a:hlinkClick r:id="rId2"/>
              </a:rPr>
              <a:t>artificial neurons</a:t>
            </a:r>
            <a:r>
              <a:rPr lang="en" sz="1050">
                <a:solidFill>
                  <a:srgbClr val="222222"/>
                </a:solidFill>
                <a:highlight>
                  <a:srgbClr val="FFFFFF"/>
                </a:highlight>
              </a:rPr>
              <a:t>, which receive input, change their internal state (</a:t>
            </a:r>
            <a:r>
              <a:rPr i="1" lang="en" sz="1050">
                <a:solidFill>
                  <a:srgbClr val="222222"/>
                </a:solidFill>
                <a:highlight>
                  <a:srgbClr val="FFFFFF"/>
                </a:highlight>
              </a:rPr>
              <a:t>activation</a:t>
            </a:r>
            <a:r>
              <a:rPr lang="en" sz="1050">
                <a:solidFill>
                  <a:srgbClr val="222222"/>
                </a:solidFill>
                <a:highlight>
                  <a:srgbClr val="FFFFFF"/>
                </a:highlight>
              </a:rPr>
              <a:t>) according to that input, and produce output depending on the input and activation.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Explain the similarity between neural network and linear regression and how neural nets represent the interaction so well.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Deep neural network internally build up representation of patterns in the data, and they go through increasingly complex patterns as we go through successively hidden layers of the networks. Therefore, NN partially replace the need for feature engineering because as the layers increase, the more sophiscated the representations are built from raw data,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76372e5472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76372e5472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222222"/>
                </a:solidFill>
                <a:highlight>
                  <a:srgbClr val="FFFFFF"/>
                </a:highlight>
              </a:rPr>
              <a:t>An </a:t>
            </a:r>
            <a:r>
              <a:rPr i="1" lang="en" sz="1050">
                <a:solidFill>
                  <a:srgbClr val="222222"/>
                </a:solidFill>
                <a:highlight>
                  <a:srgbClr val="FFFFFF"/>
                </a:highlight>
              </a:rPr>
              <a:t>artificial neural network</a:t>
            </a:r>
            <a:r>
              <a:rPr lang="en" sz="1050">
                <a:solidFill>
                  <a:srgbClr val="222222"/>
                </a:solidFill>
                <a:highlight>
                  <a:srgbClr val="FFFFFF"/>
                </a:highlight>
              </a:rPr>
              <a:t> is a network of simple elements called </a:t>
            </a:r>
            <a:r>
              <a:rPr i="1" lang="en" sz="1050" u="sng">
                <a:solidFill>
                  <a:srgbClr val="0B0080"/>
                </a:solidFill>
                <a:highlight>
                  <a:srgbClr val="FFFFFF"/>
                </a:highlight>
                <a:hlinkClick r:id="rId2"/>
              </a:rPr>
              <a:t>artificial neurons</a:t>
            </a:r>
            <a:r>
              <a:rPr lang="en" sz="1050">
                <a:solidFill>
                  <a:srgbClr val="222222"/>
                </a:solidFill>
                <a:highlight>
                  <a:srgbClr val="FFFFFF"/>
                </a:highlight>
              </a:rPr>
              <a:t>, which receive input, change their internal state (</a:t>
            </a:r>
            <a:r>
              <a:rPr i="1" lang="en" sz="1050">
                <a:solidFill>
                  <a:srgbClr val="222222"/>
                </a:solidFill>
                <a:highlight>
                  <a:srgbClr val="FFFFFF"/>
                </a:highlight>
              </a:rPr>
              <a:t>activation</a:t>
            </a:r>
            <a:r>
              <a:rPr lang="en" sz="1050">
                <a:solidFill>
                  <a:srgbClr val="222222"/>
                </a:solidFill>
                <a:highlight>
                  <a:srgbClr val="FFFFFF"/>
                </a:highlight>
              </a:rPr>
              <a:t>) according to that input, and produce output depending on the input and activation.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Explain the similarity between neural network and linear regression and how neural nets represent the interaction so well.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Deep neural network internally build up representation of patterns in the data, and they go through increasingly complex patterns as we go through successively hidden layers of the networks. Therefore, NN partially replace the need for feature engineering because as the layers increase, the more sophiscated the representations are built from raw data,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76372e5472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76372e5472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222222"/>
                </a:solidFill>
                <a:highlight>
                  <a:srgbClr val="FFFFFF"/>
                </a:highlight>
              </a:rPr>
              <a:t>An </a:t>
            </a:r>
            <a:r>
              <a:rPr i="1" lang="en" sz="1050">
                <a:solidFill>
                  <a:srgbClr val="222222"/>
                </a:solidFill>
                <a:highlight>
                  <a:srgbClr val="FFFFFF"/>
                </a:highlight>
              </a:rPr>
              <a:t>artificial neural network</a:t>
            </a:r>
            <a:r>
              <a:rPr lang="en" sz="1050">
                <a:solidFill>
                  <a:srgbClr val="222222"/>
                </a:solidFill>
                <a:highlight>
                  <a:srgbClr val="FFFFFF"/>
                </a:highlight>
              </a:rPr>
              <a:t> is a network of simple elements called </a:t>
            </a:r>
            <a:r>
              <a:rPr i="1" lang="en" sz="1050" u="sng">
                <a:solidFill>
                  <a:srgbClr val="0B0080"/>
                </a:solidFill>
                <a:highlight>
                  <a:srgbClr val="FFFFFF"/>
                </a:highlight>
                <a:hlinkClick r:id="rId2"/>
              </a:rPr>
              <a:t>artificial neurons</a:t>
            </a:r>
            <a:r>
              <a:rPr lang="en" sz="1050">
                <a:solidFill>
                  <a:srgbClr val="222222"/>
                </a:solidFill>
                <a:highlight>
                  <a:srgbClr val="FFFFFF"/>
                </a:highlight>
              </a:rPr>
              <a:t>, which receive input, change their internal state (</a:t>
            </a:r>
            <a:r>
              <a:rPr i="1" lang="en" sz="1050">
                <a:solidFill>
                  <a:srgbClr val="222222"/>
                </a:solidFill>
                <a:highlight>
                  <a:srgbClr val="FFFFFF"/>
                </a:highlight>
              </a:rPr>
              <a:t>activation</a:t>
            </a:r>
            <a:r>
              <a:rPr lang="en" sz="1050">
                <a:solidFill>
                  <a:srgbClr val="222222"/>
                </a:solidFill>
                <a:highlight>
                  <a:srgbClr val="FFFFFF"/>
                </a:highlight>
              </a:rPr>
              <a:t>) according to that input, and produce output depending on the input and activation.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Explain the similarity between neural network and linear regression and how neural nets represent the interaction so well.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Deep neural network internally build up representation of patterns in the data, and they go through increasingly complex patterns as we go through successively hidden layers of the networks. Therefore, NN partially replace the need for feature engineering because as the layers increase, the more sophiscated the representations are built from raw data,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462e5d871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462e5d871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76372e5472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76372e5472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222222"/>
                </a:solidFill>
                <a:highlight>
                  <a:srgbClr val="FFFFFF"/>
                </a:highlight>
              </a:rPr>
              <a:t>An </a:t>
            </a:r>
            <a:r>
              <a:rPr i="1" lang="en" sz="1050">
                <a:solidFill>
                  <a:srgbClr val="222222"/>
                </a:solidFill>
                <a:highlight>
                  <a:srgbClr val="FFFFFF"/>
                </a:highlight>
              </a:rPr>
              <a:t>artificial neural network</a:t>
            </a:r>
            <a:r>
              <a:rPr lang="en" sz="1050">
                <a:solidFill>
                  <a:srgbClr val="222222"/>
                </a:solidFill>
                <a:highlight>
                  <a:srgbClr val="FFFFFF"/>
                </a:highlight>
              </a:rPr>
              <a:t> is a network of simple elements called </a:t>
            </a:r>
            <a:r>
              <a:rPr i="1" lang="en" sz="1050" u="sng">
                <a:solidFill>
                  <a:srgbClr val="0B0080"/>
                </a:solidFill>
                <a:highlight>
                  <a:srgbClr val="FFFFFF"/>
                </a:highlight>
                <a:hlinkClick r:id="rId2"/>
              </a:rPr>
              <a:t>artificial neurons</a:t>
            </a:r>
            <a:r>
              <a:rPr lang="en" sz="1050">
                <a:solidFill>
                  <a:srgbClr val="222222"/>
                </a:solidFill>
                <a:highlight>
                  <a:srgbClr val="FFFFFF"/>
                </a:highlight>
              </a:rPr>
              <a:t>, which receive input, change their internal state (</a:t>
            </a:r>
            <a:r>
              <a:rPr i="1" lang="en" sz="1050">
                <a:solidFill>
                  <a:srgbClr val="222222"/>
                </a:solidFill>
                <a:highlight>
                  <a:srgbClr val="FFFFFF"/>
                </a:highlight>
              </a:rPr>
              <a:t>activation</a:t>
            </a:r>
            <a:r>
              <a:rPr lang="en" sz="1050">
                <a:solidFill>
                  <a:srgbClr val="222222"/>
                </a:solidFill>
                <a:highlight>
                  <a:srgbClr val="FFFFFF"/>
                </a:highlight>
              </a:rPr>
              <a:t>) according to that input, and produce output depending on the input and activation.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Explain the similarity between neural network and linear regression and how neural nets represent the interaction so well.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Deep neural network internally build up representation of patterns in the data, and they go through increasingly complex patterns as we go through successively hidden layers of the networks. Therefore, NN partially replace the need for feature engineering because as the layers increase, the more sophiscated the representations are built from raw data,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76372e5472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76372e5472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222222"/>
                </a:solidFill>
                <a:highlight>
                  <a:srgbClr val="FFFFFF"/>
                </a:highlight>
              </a:rPr>
              <a:t>An </a:t>
            </a:r>
            <a:r>
              <a:rPr i="1" lang="en" sz="1050">
                <a:solidFill>
                  <a:srgbClr val="222222"/>
                </a:solidFill>
                <a:highlight>
                  <a:srgbClr val="FFFFFF"/>
                </a:highlight>
              </a:rPr>
              <a:t>artificial neural network</a:t>
            </a:r>
            <a:r>
              <a:rPr lang="en" sz="1050">
                <a:solidFill>
                  <a:srgbClr val="222222"/>
                </a:solidFill>
                <a:highlight>
                  <a:srgbClr val="FFFFFF"/>
                </a:highlight>
              </a:rPr>
              <a:t> is a network of simple elements called </a:t>
            </a:r>
            <a:r>
              <a:rPr i="1" lang="en" sz="1050" u="sng">
                <a:solidFill>
                  <a:srgbClr val="0B0080"/>
                </a:solidFill>
                <a:highlight>
                  <a:srgbClr val="FFFFFF"/>
                </a:highlight>
                <a:hlinkClick r:id="rId2"/>
              </a:rPr>
              <a:t>artificial neurons</a:t>
            </a:r>
            <a:r>
              <a:rPr lang="en" sz="1050">
                <a:solidFill>
                  <a:srgbClr val="222222"/>
                </a:solidFill>
                <a:highlight>
                  <a:srgbClr val="FFFFFF"/>
                </a:highlight>
              </a:rPr>
              <a:t>, which receive input, change their internal state (</a:t>
            </a:r>
            <a:r>
              <a:rPr i="1" lang="en" sz="1050">
                <a:solidFill>
                  <a:srgbClr val="222222"/>
                </a:solidFill>
                <a:highlight>
                  <a:srgbClr val="FFFFFF"/>
                </a:highlight>
              </a:rPr>
              <a:t>activation</a:t>
            </a:r>
            <a:r>
              <a:rPr lang="en" sz="1050">
                <a:solidFill>
                  <a:srgbClr val="222222"/>
                </a:solidFill>
                <a:highlight>
                  <a:srgbClr val="FFFFFF"/>
                </a:highlight>
              </a:rPr>
              <a:t>) according to that input, and produce output depending on the input and activation.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Explain the similarity between neural network and linear regression and how neural nets represent the interaction so well.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Deep neural network internally build up representation of patterns in the data, and they go through increasingly complex patterns as we go through successively hidden layers of the networks. Therefore, NN partially replace the need for feature engineering because as the layers increase, the more sophiscated the representations are built from raw data,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76372e5472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76372e5472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222222"/>
                </a:solidFill>
                <a:highlight>
                  <a:srgbClr val="FFFFFF"/>
                </a:highlight>
              </a:rPr>
              <a:t>An </a:t>
            </a:r>
            <a:r>
              <a:rPr i="1" lang="en" sz="1050">
                <a:solidFill>
                  <a:srgbClr val="222222"/>
                </a:solidFill>
                <a:highlight>
                  <a:srgbClr val="FFFFFF"/>
                </a:highlight>
              </a:rPr>
              <a:t>artificial neural network</a:t>
            </a:r>
            <a:r>
              <a:rPr lang="en" sz="1050">
                <a:solidFill>
                  <a:srgbClr val="222222"/>
                </a:solidFill>
                <a:highlight>
                  <a:srgbClr val="FFFFFF"/>
                </a:highlight>
              </a:rPr>
              <a:t> is a network of simple elements called </a:t>
            </a:r>
            <a:r>
              <a:rPr i="1" lang="en" sz="1050" u="sng">
                <a:solidFill>
                  <a:srgbClr val="0B0080"/>
                </a:solidFill>
                <a:highlight>
                  <a:srgbClr val="FFFFFF"/>
                </a:highlight>
                <a:hlinkClick r:id="rId2"/>
              </a:rPr>
              <a:t>artificial neurons</a:t>
            </a:r>
            <a:r>
              <a:rPr lang="en" sz="1050">
                <a:solidFill>
                  <a:srgbClr val="222222"/>
                </a:solidFill>
                <a:highlight>
                  <a:srgbClr val="FFFFFF"/>
                </a:highlight>
              </a:rPr>
              <a:t>, which receive input, change their internal state (</a:t>
            </a:r>
            <a:r>
              <a:rPr i="1" lang="en" sz="1050">
                <a:solidFill>
                  <a:srgbClr val="222222"/>
                </a:solidFill>
                <a:highlight>
                  <a:srgbClr val="FFFFFF"/>
                </a:highlight>
              </a:rPr>
              <a:t>activation</a:t>
            </a:r>
            <a:r>
              <a:rPr lang="en" sz="1050">
                <a:solidFill>
                  <a:srgbClr val="222222"/>
                </a:solidFill>
                <a:highlight>
                  <a:srgbClr val="FFFFFF"/>
                </a:highlight>
              </a:rPr>
              <a:t>) according to that input, and produce output depending on the input and activation.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Explain the similarity between neural network and linear regression and how neural nets represent the interaction so well.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Deep neural network internally build up representation of patterns in the data, and they go through increasingly complex patterns as we go through successively hidden layers of the networks. Therefore, NN partially replace the need for feature engineering because as the layers increase, the more sophiscated the representations are built from raw data,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76372e5472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76372e5472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222222"/>
                </a:solidFill>
                <a:highlight>
                  <a:srgbClr val="FFFFFF"/>
                </a:highlight>
              </a:rPr>
              <a:t>An </a:t>
            </a:r>
            <a:r>
              <a:rPr i="1" lang="en" sz="1050">
                <a:solidFill>
                  <a:srgbClr val="222222"/>
                </a:solidFill>
                <a:highlight>
                  <a:srgbClr val="FFFFFF"/>
                </a:highlight>
              </a:rPr>
              <a:t>artificial neural network</a:t>
            </a:r>
            <a:r>
              <a:rPr lang="en" sz="1050">
                <a:solidFill>
                  <a:srgbClr val="222222"/>
                </a:solidFill>
                <a:highlight>
                  <a:srgbClr val="FFFFFF"/>
                </a:highlight>
              </a:rPr>
              <a:t> is a network of simple elements called </a:t>
            </a:r>
            <a:r>
              <a:rPr i="1" lang="en" sz="1050" u="sng">
                <a:solidFill>
                  <a:srgbClr val="0B0080"/>
                </a:solidFill>
                <a:highlight>
                  <a:srgbClr val="FFFFFF"/>
                </a:highlight>
                <a:hlinkClick r:id="rId2"/>
              </a:rPr>
              <a:t>artificial neurons</a:t>
            </a:r>
            <a:r>
              <a:rPr lang="en" sz="1050">
                <a:solidFill>
                  <a:srgbClr val="222222"/>
                </a:solidFill>
                <a:highlight>
                  <a:srgbClr val="FFFFFF"/>
                </a:highlight>
              </a:rPr>
              <a:t>, which receive input, change their internal state (</a:t>
            </a:r>
            <a:r>
              <a:rPr i="1" lang="en" sz="1050">
                <a:solidFill>
                  <a:srgbClr val="222222"/>
                </a:solidFill>
                <a:highlight>
                  <a:srgbClr val="FFFFFF"/>
                </a:highlight>
              </a:rPr>
              <a:t>activation</a:t>
            </a:r>
            <a:r>
              <a:rPr lang="en" sz="1050">
                <a:solidFill>
                  <a:srgbClr val="222222"/>
                </a:solidFill>
                <a:highlight>
                  <a:srgbClr val="FFFFFF"/>
                </a:highlight>
              </a:rPr>
              <a:t>) according to that input, and produce output depending on the input and activation.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Explain the similarity between neural network and linear regression and how neural nets represent the interaction so well.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Deep neural network internally build up representation of patterns in the data, and they go through increasingly complex patterns as we go through successively hidden layers of the networks. Therefore, NN partially replace the need for feature engineering because as the layers increase, the more sophiscated the representations are built from raw data,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76372e5472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76372e5472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76372e5472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76372e5472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222222"/>
                </a:solidFill>
                <a:highlight>
                  <a:srgbClr val="FFFFFF"/>
                </a:highlight>
              </a:rPr>
              <a:t>An </a:t>
            </a:r>
            <a:r>
              <a:rPr i="1" lang="en" sz="1050">
                <a:solidFill>
                  <a:srgbClr val="222222"/>
                </a:solidFill>
                <a:highlight>
                  <a:srgbClr val="FFFFFF"/>
                </a:highlight>
              </a:rPr>
              <a:t>artificial neural network</a:t>
            </a:r>
            <a:r>
              <a:rPr lang="en" sz="1050">
                <a:solidFill>
                  <a:srgbClr val="222222"/>
                </a:solidFill>
                <a:highlight>
                  <a:srgbClr val="FFFFFF"/>
                </a:highlight>
              </a:rPr>
              <a:t> is a network of simple elements called </a:t>
            </a:r>
            <a:r>
              <a:rPr i="1" lang="en" sz="1050" u="sng">
                <a:solidFill>
                  <a:srgbClr val="0B0080"/>
                </a:solidFill>
                <a:highlight>
                  <a:srgbClr val="FFFFFF"/>
                </a:highlight>
                <a:hlinkClick r:id="rId2"/>
              </a:rPr>
              <a:t>artificial neurons</a:t>
            </a:r>
            <a:r>
              <a:rPr lang="en" sz="1050">
                <a:solidFill>
                  <a:srgbClr val="222222"/>
                </a:solidFill>
                <a:highlight>
                  <a:srgbClr val="FFFFFF"/>
                </a:highlight>
              </a:rPr>
              <a:t>, which receive input, change their internal state (</a:t>
            </a:r>
            <a:r>
              <a:rPr i="1" lang="en" sz="1050">
                <a:solidFill>
                  <a:srgbClr val="222222"/>
                </a:solidFill>
                <a:highlight>
                  <a:srgbClr val="FFFFFF"/>
                </a:highlight>
              </a:rPr>
              <a:t>activation</a:t>
            </a:r>
            <a:r>
              <a:rPr lang="en" sz="1050">
                <a:solidFill>
                  <a:srgbClr val="222222"/>
                </a:solidFill>
                <a:highlight>
                  <a:srgbClr val="FFFFFF"/>
                </a:highlight>
              </a:rPr>
              <a:t>) according to that input, and produce output depending on the input and activation.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Explain the similarity between neural network and linear regression and how neural nets represent the interaction so well.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Deep neural network internally build up representation of patterns in the data, and they go through increasingly complex patterns as we go through successively hidden layers of the networks. Therefore, NN partially replace the need for feature engineering because as the layers increase, the more sophiscated the representations are built from raw data,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76372e5472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76372e5472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76372e5472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76372e5472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76372e5472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76372e5472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76372e5472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76372e5472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55a862c5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55a862c5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76372e5472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76372e5472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76372e5472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76372e5472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76372e5472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76372e5472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76372e5472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76372e5472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76372e5472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76372e5472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76372e5472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76372e5472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76372e5472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76372e5472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76372e5472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76372e5472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76372e5472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76372e5472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76372e5472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76372e5472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559fe89dbf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559fe89dbf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76372e5472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76372e5472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76372e5472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76372e5472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76372e5472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76372e5472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76372e5472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76372e5472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559fe89dbf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559fe89dbf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the similarity between neural network and linear regression and how neural nets represent the interaction so well.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Deep neural network internally build up representation of patterns in the data, and they go through increasingly complex patterns as we go through successively hidden layers of the networks. Therefore, NN partially replace the need for feature engineering because as the layers increase, the more sophiscated the representations are built from raw data,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559fe89dbf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559fe89dbf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Improving activation function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g55a862c59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55a862c59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Improving activation function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g559fe89db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559fe89db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https://towardsdatascience.com/the-mostly-complete-chart-of-neural-networks-explained-3fb6f2367464</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g559fe89dbf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559fe89dbf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https://towardsdatascience.com/the-mostly-complete-chart-of-neural-networks-explained-3fb6f2367464</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559fe89dbf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559fe89dbf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https://towardsdatascience.com/the-mostly-complete-chart-of-neural-networks-explained-3fb6f2367464</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559fe89dbf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559fe89dbf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Pitts and McCulloch’s research is simplistic and doesn’t incorporate the aspect of learning. Therefore Hebb incorporate and improved the research by proposing aspects of Learning - “cells that fire together, wire together”</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g559fe89db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559fe89db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g55a862c59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55a862c59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76372e5472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76372e5472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76372e5472_8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76372e5472_8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g76372e5472_8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76372e5472_8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g76372e5472_8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76372e5472_8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76372e5472_8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76372e5472_8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g76372e5472_8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76372e5472_8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g76372e5472_8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76372e5472_8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Google Shape;556;g76372e5472_8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76372e5472_8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559fe89dbf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559fe89dbf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222222"/>
                </a:solidFill>
                <a:highlight>
                  <a:srgbClr val="FFFFFF"/>
                </a:highlight>
              </a:rPr>
              <a:t>A key trigger for renewed interest in neural networks and learning was </a:t>
            </a:r>
            <a:r>
              <a:rPr lang="en" sz="1050" u="sng">
                <a:solidFill>
                  <a:srgbClr val="0B0080"/>
                </a:solidFill>
                <a:highlight>
                  <a:srgbClr val="FFFFFF"/>
                </a:highlight>
                <a:hlinkClick r:id="rId2"/>
              </a:rPr>
              <a:t>Werbos</a:t>
            </a:r>
            <a:r>
              <a:rPr lang="en" sz="1050">
                <a:solidFill>
                  <a:srgbClr val="222222"/>
                </a:solidFill>
                <a:highlight>
                  <a:srgbClr val="FFFFFF"/>
                </a:highlight>
              </a:rPr>
              <a:t>'s (1975) </a:t>
            </a:r>
            <a:r>
              <a:rPr lang="en" sz="1050" u="sng">
                <a:solidFill>
                  <a:srgbClr val="0B0080"/>
                </a:solidFill>
                <a:highlight>
                  <a:srgbClr val="FFFFFF"/>
                </a:highlight>
                <a:hlinkClick r:id="rId3"/>
              </a:rPr>
              <a:t>backpropagation</a:t>
            </a:r>
            <a:r>
              <a:rPr lang="en" sz="1050">
                <a:solidFill>
                  <a:srgbClr val="222222"/>
                </a:solidFill>
                <a:highlight>
                  <a:srgbClr val="FFFFFF"/>
                </a:highlight>
              </a:rPr>
              <a:t> algorithm that effectively solved the exclusive-or problem by making the training of multi-layer networks feasible and efficient. Backpropagation distributed the error term back up through the layers, by modifying the weights at each node.</a:t>
            </a:r>
            <a:endParaRPr sz="1050">
              <a:solidFill>
                <a:srgbClr val="222222"/>
              </a:solidFill>
              <a:highlight>
                <a:srgbClr val="FFFFFF"/>
              </a:highlight>
            </a:endParaRPr>
          </a:p>
          <a:p>
            <a:pPr indent="0" lvl="0" marL="0" rtl="0" algn="l">
              <a:spcBef>
                <a:spcPts val="0"/>
              </a:spcBef>
              <a:spcAft>
                <a:spcPts val="0"/>
              </a:spcAft>
              <a:buNone/>
            </a:pPr>
            <a:r>
              <a:t/>
            </a:r>
            <a:endParaRPr sz="1050">
              <a:solidFill>
                <a:srgbClr val="222222"/>
              </a:solidFill>
              <a:highlight>
                <a:srgbClr val="FFFFFF"/>
              </a:highlight>
            </a:endParaRPr>
          </a:p>
          <a:p>
            <a:pPr indent="0" lvl="0" marL="0" rtl="0" algn="l">
              <a:spcBef>
                <a:spcPts val="0"/>
              </a:spcBef>
              <a:spcAft>
                <a:spcPts val="0"/>
              </a:spcAft>
              <a:buNone/>
            </a:pPr>
            <a:r>
              <a:rPr lang="en" sz="1050">
                <a:solidFill>
                  <a:srgbClr val="222222"/>
                </a:solidFill>
                <a:highlight>
                  <a:srgbClr val="FFFFFF"/>
                </a:highlight>
              </a:rPr>
              <a:t>Max pooling is a step in cnn that reduces certain biases in a layer to help improve prediction. </a:t>
            </a:r>
            <a:endParaRPr sz="1050">
              <a:solidFill>
                <a:srgbClr val="222222"/>
              </a:solidFill>
              <a:highlight>
                <a:srgbClr val="FFFFFF"/>
              </a:highlight>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Google Shape;564;g76372e5472_8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76372e5472_8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Google Shape;572;g76372e5472_8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76372e5472_8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Google Shape;580;g76372e5472_8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76372e5472_8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Google Shape;588;g76372e5472_8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76372e5472_8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g76372e5472_8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76372e5472_8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Google Shape;602;g76372e5472_8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76372e5472_8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8" name="Shape 608"/>
        <p:cNvGrpSpPr/>
        <p:nvPr/>
      </p:nvGrpSpPr>
      <p:grpSpPr>
        <a:xfrm>
          <a:off x="0" y="0"/>
          <a:ext cx="0" cy="0"/>
          <a:chOff x="0" y="0"/>
          <a:chExt cx="0" cy="0"/>
        </a:xfrm>
      </p:grpSpPr>
      <p:sp>
        <p:nvSpPr>
          <p:cNvPr id="609" name="Google Shape;609;g76372e5472_8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76372e5472_8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Google Shape;617;g76372e5472_8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76372e5472_8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 name="Shape 624"/>
        <p:cNvGrpSpPr/>
        <p:nvPr/>
      </p:nvGrpSpPr>
      <p:grpSpPr>
        <a:xfrm>
          <a:off x="0" y="0"/>
          <a:ext cx="0" cy="0"/>
          <a:chOff x="0" y="0"/>
          <a:chExt cx="0" cy="0"/>
        </a:xfrm>
      </p:grpSpPr>
      <p:sp>
        <p:nvSpPr>
          <p:cNvPr id="625" name="Google Shape;625;g76372e5472_8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76372e5472_8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1" name="Shape 631"/>
        <p:cNvGrpSpPr/>
        <p:nvPr/>
      </p:nvGrpSpPr>
      <p:grpSpPr>
        <a:xfrm>
          <a:off x="0" y="0"/>
          <a:ext cx="0" cy="0"/>
          <a:chOff x="0" y="0"/>
          <a:chExt cx="0" cy="0"/>
        </a:xfrm>
      </p:grpSpPr>
      <p:sp>
        <p:nvSpPr>
          <p:cNvPr id="632" name="Google Shape;632;g76372e5472_8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76372e5472_8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559fe89db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559fe89db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NN has taken off due to the available computational power that we are able to harness in the past years. NN can be extremely computationally expensive especially with large sets of data, but with available power, we are able to achieve high prediction performance with large set of data.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Scale is driving neural networks - both in terms of the size of the network and the size of the data used to train them. For smaller set of data, you need to engineer more features but as you scale you do not need to do as much feature engineering</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Google Shape;639;g76372e5472_8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76372e5472_8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6" name="Shape 646"/>
        <p:cNvGrpSpPr/>
        <p:nvPr/>
      </p:nvGrpSpPr>
      <p:grpSpPr>
        <a:xfrm>
          <a:off x="0" y="0"/>
          <a:ext cx="0" cy="0"/>
          <a:chOff x="0" y="0"/>
          <a:chExt cx="0" cy="0"/>
        </a:xfrm>
      </p:grpSpPr>
      <p:sp>
        <p:nvSpPr>
          <p:cNvPr id="647" name="Google Shape;647;g76372e5472_8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76372e5472_8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3" name="Shape 653"/>
        <p:cNvGrpSpPr/>
        <p:nvPr/>
      </p:nvGrpSpPr>
      <p:grpSpPr>
        <a:xfrm>
          <a:off x="0" y="0"/>
          <a:ext cx="0" cy="0"/>
          <a:chOff x="0" y="0"/>
          <a:chExt cx="0" cy="0"/>
        </a:xfrm>
      </p:grpSpPr>
      <p:sp>
        <p:nvSpPr>
          <p:cNvPr id="654" name="Google Shape;654;g76372e5472_8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76372e5472_8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0" name="Shape 660"/>
        <p:cNvGrpSpPr/>
        <p:nvPr/>
      </p:nvGrpSpPr>
      <p:grpSpPr>
        <a:xfrm>
          <a:off x="0" y="0"/>
          <a:ext cx="0" cy="0"/>
          <a:chOff x="0" y="0"/>
          <a:chExt cx="0" cy="0"/>
        </a:xfrm>
      </p:grpSpPr>
      <p:sp>
        <p:nvSpPr>
          <p:cNvPr id="661" name="Google Shape;661;g76372e5472_8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76372e5472_8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7" name="Shape 667"/>
        <p:cNvGrpSpPr/>
        <p:nvPr/>
      </p:nvGrpSpPr>
      <p:grpSpPr>
        <a:xfrm>
          <a:off x="0" y="0"/>
          <a:ext cx="0" cy="0"/>
          <a:chOff x="0" y="0"/>
          <a:chExt cx="0" cy="0"/>
        </a:xfrm>
      </p:grpSpPr>
      <p:sp>
        <p:nvSpPr>
          <p:cNvPr id="668" name="Google Shape;668;g76372e5472_8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76372e5472_8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559fe89db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559fe89db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Improving activation function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76372e54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76372e54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 model input and output as linear combination of each other. However, in the real world, relationship between variables are not usually linear. </a:t>
            </a:r>
            <a:endParaRPr/>
          </a:p>
          <a:p>
            <a:pPr indent="0" lvl="0" marL="0" rtl="0" algn="l">
              <a:spcBef>
                <a:spcPts val="0"/>
              </a:spcBef>
              <a:spcAft>
                <a:spcPts val="0"/>
              </a:spcAft>
              <a:buNone/>
            </a:pPr>
            <a:r>
              <a:rPr lang="en"/>
              <a:t>One of the important assumption of linear regression is the the outcome is the linear combination of its individual parts (outcome -&gt; sum of its parts), but in the real world there is a lot of interaction happening.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56" name="Google Shape;56;p14"/>
          <p:cNvSpPr txBox="1"/>
          <p:nvPr>
            <p:ph idx="1" type="subTitle"/>
          </p:nvPr>
        </p:nvSpPr>
        <p:spPr>
          <a:xfrm>
            <a:off x="685800" y="2840054"/>
            <a:ext cx="7772400" cy="78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3000"/>
              <a:buNone/>
              <a:defRPr>
                <a:solidFill>
                  <a:schemeClr val="dk2"/>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p:txBody>
      </p:sp>
      <p:sp>
        <p:nvSpPr>
          <p:cNvPr id="57" name="Google Shape;57;p14"/>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58" name="Shape 58"/>
        <p:cNvGrpSpPr/>
        <p:nvPr/>
      </p:nvGrpSpPr>
      <p:grpSpPr>
        <a:xfrm>
          <a:off x="0" y="0"/>
          <a:ext cx="0" cy="0"/>
          <a:chOff x="0" y="0"/>
          <a:chExt cx="0" cy="0"/>
        </a:xfrm>
      </p:grpSpPr>
      <p:sp>
        <p:nvSpPr>
          <p:cNvPr id="59" name="Google Shape;59;p1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60" name="Google Shape;60;p15"/>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61" name="Google Shape;61;p15"/>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2" name="Shape 62"/>
        <p:cNvGrpSpPr/>
        <p:nvPr/>
      </p:nvGrpSpPr>
      <p:grpSpPr>
        <a:xfrm>
          <a:off x="0" y="0"/>
          <a:ext cx="0" cy="0"/>
          <a:chOff x="0" y="0"/>
          <a:chExt cx="0" cy="0"/>
        </a:xfrm>
      </p:grpSpPr>
      <p:sp>
        <p:nvSpPr>
          <p:cNvPr id="63" name="Google Shape;63;p1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64" name="Google Shape;64;p16"/>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65" name="Google Shape;65;p16"/>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66" name="Google Shape;66;p16"/>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7" name="Shape 67"/>
        <p:cNvGrpSpPr/>
        <p:nvPr/>
      </p:nvGrpSpPr>
      <p:grpSpPr>
        <a:xfrm>
          <a:off x="0" y="0"/>
          <a:ext cx="0" cy="0"/>
          <a:chOff x="0" y="0"/>
          <a:chExt cx="0" cy="0"/>
        </a:xfrm>
      </p:grpSpPr>
      <p:sp>
        <p:nvSpPr>
          <p:cNvPr id="68" name="Google Shape;68;p1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69" name="Google Shape;69;p1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8"/>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rtl="0" algn="ctr">
              <a:spcBef>
                <a:spcPts val="360"/>
              </a:spcBef>
              <a:spcAft>
                <a:spcPts val="0"/>
              </a:spcAft>
              <a:buSzPts val="1800"/>
              <a:buNone/>
              <a:defRPr sz="1800"/>
            </a:lvl1pPr>
          </a:lstStyle>
          <a:p/>
        </p:txBody>
      </p:sp>
      <p:sp>
        <p:nvSpPr>
          <p:cNvPr id="72" name="Google Shape;72;p18"/>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3" name="Shape 73"/>
        <p:cNvGrpSpPr/>
        <p:nvPr/>
      </p:nvGrpSpPr>
      <p:grpSpPr>
        <a:xfrm>
          <a:off x="0" y="0"/>
          <a:ext cx="0" cy="0"/>
          <a:chOff x="0" y="0"/>
          <a:chExt cx="0" cy="0"/>
        </a:xfrm>
      </p:grpSpPr>
      <p:sp>
        <p:nvSpPr>
          <p:cNvPr id="74" name="Google Shape;74;p19"/>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75" name="Shape 75"/>
        <p:cNvGrpSpPr/>
        <p:nvPr/>
      </p:nvGrpSpPr>
      <p:grpSpPr>
        <a:xfrm>
          <a:off x="0" y="0"/>
          <a:ext cx="0" cy="0"/>
          <a:chOff x="0" y="0"/>
          <a:chExt cx="0" cy="0"/>
        </a:xfrm>
      </p:grpSpPr>
      <p:sp>
        <p:nvSpPr>
          <p:cNvPr id="76" name="Google Shape;76;p20"/>
          <p:cNvSpPr txBox="1"/>
          <p:nvPr>
            <p:ph idx="1" type="body"/>
          </p:nvPr>
        </p:nvSpPr>
        <p:spPr>
          <a:xfrm>
            <a:off x="380999" y="1289303"/>
            <a:ext cx="8407800" cy="3305700"/>
          </a:xfrm>
          <a:prstGeom prst="rect">
            <a:avLst/>
          </a:prstGeom>
          <a:noFill/>
          <a:ln>
            <a:noFill/>
          </a:ln>
        </p:spPr>
        <p:txBody>
          <a:bodyPr anchorCtr="0" anchor="t" bIns="91425" lIns="91425" spcFirstLastPara="1" rIns="91425" wrap="square" tIns="91425">
            <a:noAutofit/>
          </a:bodyPr>
          <a:lstStyle>
            <a:lvl1pPr indent="-419100" lvl="0" marL="457200" rtl="0" algn="l">
              <a:spcBef>
                <a:spcPts val="400"/>
              </a:spcBef>
              <a:spcAft>
                <a:spcPts val="0"/>
              </a:spcAft>
              <a:buClr>
                <a:schemeClr val="accent1"/>
              </a:buClr>
              <a:buSzPts val="3000"/>
              <a:buFont typeface="Souce Sans Pro"/>
              <a:buChar char="◼"/>
              <a:defRPr sz="2000">
                <a:solidFill>
                  <a:schemeClr val="dk2"/>
                </a:solidFill>
                <a:latin typeface="Souce Sans Pro"/>
                <a:ea typeface="Souce Sans Pro"/>
                <a:cs typeface="Souce Sans Pro"/>
                <a:sym typeface="Souce Sans Pro"/>
              </a:defRPr>
            </a:lvl1pPr>
            <a:lvl2pPr indent="-381000" lvl="1" marL="914400" rtl="0" algn="l">
              <a:spcBef>
                <a:spcPts val="360"/>
              </a:spcBef>
              <a:spcAft>
                <a:spcPts val="0"/>
              </a:spcAft>
              <a:buClr>
                <a:schemeClr val="accent2"/>
              </a:buClr>
              <a:buSzPts val="2400"/>
              <a:buFont typeface="Souce Sans Pro"/>
              <a:buChar char="▪"/>
              <a:defRPr sz="1800">
                <a:solidFill>
                  <a:schemeClr val="dk2"/>
                </a:solidFill>
                <a:latin typeface="Souce Sans Pro"/>
                <a:ea typeface="Souce Sans Pro"/>
                <a:cs typeface="Souce Sans Pro"/>
                <a:sym typeface="Souce Sans Pro"/>
              </a:defRPr>
            </a:lvl2pPr>
            <a:lvl3pPr indent="-381000" lvl="2" marL="1371600" rtl="0" algn="l">
              <a:spcBef>
                <a:spcPts val="320"/>
              </a:spcBef>
              <a:spcAft>
                <a:spcPts val="0"/>
              </a:spcAft>
              <a:buClr>
                <a:schemeClr val="accent3"/>
              </a:buClr>
              <a:buSzPts val="2400"/>
              <a:buFont typeface="Souce Sans Pro"/>
              <a:buChar char="▪"/>
              <a:defRPr sz="1600">
                <a:solidFill>
                  <a:schemeClr val="dk2"/>
                </a:solidFill>
                <a:latin typeface="Souce Sans Pro"/>
                <a:ea typeface="Souce Sans Pro"/>
                <a:cs typeface="Souce Sans Pro"/>
                <a:sym typeface="Souce Sans Pro"/>
              </a:defRPr>
            </a:lvl3pPr>
            <a:lvl4pPr indent="-342900" lvl="3" marL="1828800" rtl="0" algn="l">
              <a:spcBef>
                <a:spcPts val="280"/>
              </a:spcBef>
              <a:spcAft>
                <a:spcPts val="0"/>
              </a:spcAft>
              <a:buClr>
                <a:schemeClr val="accent4"/>
              </a:buClr>
              <a:buSzPts val="1800"/>
              <a:buFont typeface="Souce Sans Pro"/>
              <a:buChar char="▪"/>
              <a:defRPr sz="1400">
                <a:solidFill>
                  <a:schemeClr val="dk2"/>
                </a:solidFill>
                <a:latin typeface="Souce Sans Pro"/>
                <a:ea typeface="Souce Sans Pro"/>
                <a:cs typeface="Souce Sans Pro"/>
                <a:sym typeface="Souce Sans Pro"/>
              </a:defRPr>
            </a:lvl4pPr>
            <a:lvl5pPr indent="-342900" lvl="4" marL="2286000" rtl="0" algn="l">
              <a:spcBef>
                <a:spcPts val="260"/>
              </a:spcBef>
              <a:spcAft>
                <a:spcPts val="0"/>
              </a:spcAft>
              <a:buClr>
                <a:schemeClr val="accent6"/>
              </a:buClr>
              <a:buSzPts val="1800"/>
              <a:buFont typeface="Souce Sans Pro"/>
              <a:buChar char="▪"/>
              <a:defRPr sz="1300">
                <a:solidFill>
                  <a:schemeClr val="dk2"/>
                </a:solidFill>
                <a:latin typeface="Souce Sans Pro"/>
                <a:ea typeface="Souce Sans Pro"/>
                <a:cs typeface="Souce Sans Pro"/>
                <a:sym typeface="Souce Sans Pro"/>
              </a:defRPr>
            </a:lvl5pPr>
            <a:lvl6pPr indent="-342900" lvl="5" marL="2743200" rtl="0" algn="l">
              <a:spcBef>
                <a:spcPts val="240"/>
              </a:spcBef>
              <a:spcAft>
                <a:spcPts val="0"/>
              </a:spcAft>
              <a:buClr>
                <a:schemeClr val="accent1"/>
              </a:buClr>
              <a:buSzPts val="1800"/>
              <a:buFont typeface="Souce Sans Pro"/>
              <a:buChar char="▪"/>
              <a:defRPr sz="1200">
                <a:solidFill>
                  <a:schemeClr val="dk2"/>
                </a:solidFill>
                <a:latin typeface="Souce Sans Pro"/>
                <a:ea typeface="Souce Sans Pro"/>
                <a:cs typeface="Souce Sans Pro"/>
                <a:sym typeface="Souce Sans Pro"/>
              </a:defRPr>
            </a:lvl6pPr>
            <a:lvl7pPr indent="-342900" lvl="6" marL="3200400" rtl="0" algn="l">
              <a:spcBef>
                <a:spcPts val="240"/>
              </a:spcBef>
              <a:spcAft>
                <a:spcPts val="0"/>
              </a:spcAft>
              <a:buClr>
                <a:schemeClr val="accent2"/>
              </a:buClr>
              <a:buSzPts val="1800"/>
              <a:buFont typeface="Souce Sans Pro"/>
              <a:buChar char="▪"/>
              <a:defRPr sz="1200">
                <a:solidFill>
                  <a:schemeClr val="dk2"/>
                </a:solidFill>
                <a:latin typeface="Souce Sans Pro"/>
                <a:ea typeface="Souce Sans Pro"/>
                <a:cs typeface="Souce Sans Pro"/>
                <a:sym typeface="Souce Sans Pro"/>
              </a:defRPr>
            </a:lvl7pPr>
            <a:lvl8pPr indent="-342900" lvl="7" marL="3657600" rtl="0" algn="l">
              <a:spcBef>
                <a:spcPts val="240"/>
              </a:spcBef>
              <a:spcAft>
                <a:spcPts val="0"/>
              </a:spcAft>
              <a:buClr>
                <a:schemeClr val="accent3"/>
              </a:buClr>
              <a:buSzPts val="1800"/>
              <a:buFont typeface="Souce Sans Pro"/>
              <a:buChar char="▪"/>
              <a:defRPr sz="1200">
                <a:solidFill>
                  <a:schemeClr val="dk2"/>
                </a:solidFill>
                <a:latin typeface="Souce Sans Pro"/>
                <a:ea typeface="Souce Sans Pro"/>
                <a:cs typeface="Souce Sans Pro"/>
                <a:sym typeface="Souce Sans Pro"/>
              </a:defRPr>
            </a:lvl8pPr>
            <a:lvl9pPr indent="-342900" lvl="8" marL="4114800" rtl="0" algn="l">
              <a:spcBef>
                <a:spcPts val="240"/>
              </a:spcBef>
              <a:spcAft>
                <a:spcPts val="0"/>
              </a:spcAft>
              <a:buClr>
                <a:schemeClr val="accent5"/>
              </a:buClr>
              <a:buSzPts val="1800"/>
              <a:buFont typeface="Souce Sans Pro"/>
              <a:buChar char="▪"/>
              <a:defRPr sz="1200">
                <a:solidFill>
                  <a:schemeClr val="dk2"/>
                </a:solidFill>
                <a:latin typeface="Souce Sans Pro"/>
                <a:ea typeface="Souce Sans Pro"/>
                <a:cs typeface="Souce Sans Pro"/>
                <a:sym typeface="Souce Sans Pro"/>
              </a:defRPr>
            </a:lvl9pPr>
          </a:lstStyle>
          <a:p/>
        </p:txBody>
      </p:sp>
      <p:sp>
        <p:nvSpPr>
          <p:cNvPr id="77" name="Google Shape;77;p20"/>
          <p:cNvSpPr txBox="1"/>
          <p:nvPr>
            <p:ph idx="10" type="dt"/>
          </p:nvPr>
        </p:nvSpPr>
        <p:spPr>
          <a:xfrm>
            <a:off x="370888" y="4767263"/>
            <a:ext cx="2133600" cy="205800"/>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b="0" i="0" sz="1100" u="none" cap="none" strike="noStrike">
                <a:solidFill>
                  <a:schemeClr val="dk2"/>
                </a:solidFill>
                <a:latin typeface="Souce Sans Pro"/>
                <a:ea typeface="Souce Sans Pro"/>
                <a:cs typeface="Souce Sans Pro"/>
                <a:sym typeface="Souce Sans Pro"/>
              </a:defRPr>
            </a:lvl1pPr>
            <a:lvl2pPr indent="-88900" lvl="1" marL="457200" marR="0" rtl="0" algn="l">
              <a:spcBef>
                <a:spcPts val="0"/>
              </a:spcBef>
              <a:spcAft>
                <a:spcPts val="0"/>
              </a:spcAft>
              <a:buSzPts val="1400"/>
              <a:buChar char="○"/>
              <a:defRPr b="0" i="0" sz="1800" u="none" cap="none" strike="noStrike">
                <a:solidFill>
                  <a:schemeClr val="dk1"/>
                </a:solidFill>
                <a:latin typeface="Souce Sans Pro"/>
                <a:ea typeface="Souce Sans Pro"/>
                <a:cs typeface="Souce Sans Pro"/>
                <a:sym typeface="Souce Sans Pro"/>
              </a:defRPr>
            </a:lvl2pPr>
            <a:lvl3pPr indent="-88900" lvl="2" marL="914400" marR="0" rtl="0" algn="l">
              <a:spcBef>
                <a:spcPts val="0"/>
              </a:spcBef>
              <a:spcAft>
                <a:spcPts val="0"/>
              </a:spcAft>
              <a:buSzPts val="1400"/>
              <a:buChar char="■"/>
              <a:defRPr b="0" i="0" sz="1800" u="none" cap="none" strike="noStrike">
                <a:solidFill>
                  <a:schemeClr val="dk1"/>
                </a:solidFill>
                <a:latin typeface="Souce Sans Pro"/>
                <a:ea typeface="Souce Sans Pro"/>
                <a:cs typeface="Souce Sans Pro"/>
                <a:sym typeface="Souce Sans Pro"/>
              </a:defRPr>
            </a:lvl3pPr>
            <a:lvl4pPr indent="-88900" lvl="3" marL="1371600" marR="0" rtl="0" algn="l">
              <a:spcBef>
                <a:spcPts val="0"/>
              </a:spcBef>
              <a:spcAft>
                <a:spcPts val="0"/>
              </a:spcAft>
              <a:buSzPts val="1400"/>
              <a:buChar char="●"/>
              <a:defRPr b="0" i="0" sz="1800" u="none" cap="none" strike="noStrike">
                <a:solidFill>
                  <a:schemeClr val="dk1"/>
                </a:solidFill>
                <a:latin typeface="Souce Sans Pro"/>
                <a:ea typeface="Souce Sans Pro"/>
                <a:cs typeface="Souce Sans Pro"/>
                <a:sym typeface="Souce Sans Pro"/>
              </a:defRPr>
            </a:lvl4pPr>
            <a:lvl5pPr indent="-88900" lvl="4" marL="1828800" marR="0" rtl="0" algn="l">
              <a:spcBef>
                <a:spcPts val="0"/>
              </a:spcBef>
              <a:spcAft>
                <a:spcPts val="0"/>
              </a:spcAft>
              <a:buSzPts val="1400"/>
              <a:buChar char="○"/>
              <a:defRPr b="0" i="0" sz="1800" u="none" cap="none" strike="noStrike">
                <a:solidFill>
                  <a:schemeClr val="dk1"/>
                </a:solidFill>
                <a:latin typeface="Souce Sans Pro"/>
                <a:ea typeface="Souce Sans Pro"/>
                <a:cs typeface="Souce Sans Pro"/>
                <a:sym typeface="Souce Sans Pro"/>
              </a:defRPr>
            </a:lvl5pPr>
            <a:lvl6pPr indent="-88900" lvl="5" marL="2286000" marR="0" rtl="0" algn="l">
              <a:spcBef>
                <a:spcPts val="0"/>
              </a:spcBef>
              <a:spcAft>
                <a:spcPts val="0"/>
              </a:spcAft>
              <a:buSzPts val="1400"/>
              <a:buChar char="■"/>
              <a:defRPr b="0" i="0" sz="1800" u="none" cap="none" strike="noStrike">
                <a:solidFill>
                  <a:schemeClr val="dk1"/>
                </a:solidFill>
                <a:latin typeface="Souce Sans Pro"/>
                <a:ea typeface="Souce Sans Pro"/>
                <a:cs typeface="Souce Sans Pro"/>
                <a:sym typeface="Souce Sans Pro"/>
              </a:defRPr>
            </a:lvl6pPr>
            <a:lvl7pPr indent="-88900" lvl="6" marL="2743200" marR="0" rtl="0" algn="l">
              <a:spcBef>
                <a:spcPts val="0"/>
              </a:spcBef>
              <a:spcAft>
                <a:spcPts val="0"/>
              </a:spcAft>
              <a:buSzPts val="1400"/>
              <a:buChar char="●"/>
              <a:defRPr b="0" i="0" sz="1800" u="none" cap="none" strike="noStrike">
                <a:solidFill>
                  <a:schemeClr val="dk1"/>
                </a:solidFill>
                <a:latin typeface="Souce Sans Pro"/>
                <a:ea typeface="Souce Sans Pro"/>
                <a:cs typeface="Souce Sans Pro"/>
                <a:sym typeface="Souce Sans Pro"/>
              </a:defRPr>
            </a:lvl7pPr>
            <a:lvl8pPr indent="-88900" lvl="7" marL="3200400" marR="0" rtl="0" algn="l">
              <a:spcBef>
                <a:spcPts val="0"/>
              </a:spcBef>
              <a:spcAft>
                <a:spcPts val="0"/>
              </a:spcAft>
              <a:buSzPts val="1400"/>
              <a:buChar char="○"/>
              <a:defRPr b="0" i="0" sz="1800" u="none" cap="none" strike="noStrike">
                <a:solidFill>
                  <a:schemeClr val="dk1"/>
                </a:solidFill>
                <a:latin typeface="Souce Sans Pro"/>
                <a:ea typeface="Souce Sans Pro"/>
                <a:cs typeface="Souce Sans Pro"/>
                <a:sym typeface="Souce Sans Pro"/>
              </a:defRPr>
            </a:lvl8pPr>
            <a:lvl9pPr indent="-88900" lvl="8" marL="3657600" marR="0" rtl="0" algn="l">
              <a:spcBef>
                <a:spcPts val="0"/>
              </a:spcBef>
              <a:spcAft>
                <a:spcPts val="0"/>
              </a:spcAft>
              <a:buSzPts val="1400"/>
              <a:buChar char="■"/>
              <a:defRPr b="0" i="0" sz="1800" u="none" cap="none" strike="noStrike">
                <a:solidFill>
                  <a:schemeClr val="dk1"/>
                </a:solidFill>
                <a:latin typeface="Souce Sans Pro"/>
                <a:ea typeface="Souce Sans Pro"/>
                <a:cs typeface="Souce Sans Pro"/>
                <a:sym typeface="Souce Sans Pro"/>
              </a:defRPr>
            </a:lvl9pPr>
          </a:lstStyle>
          <a:p/>
        </p:txBody>
      </p:sp>
      <p:sp>
        <p:nvSpPr>
          <p:cNvPr id="78" name="Google Shape;78;p20"/>
          <p:cNvSpPr txBox="1"/>
          <p:nvPr>
            <p:ph idx="11" type="ftr"/>
          </p:nvPr>
        </p:nvSpPr>
        <p:spPr>
          <a:xfrm>
            <a:off x="3048000" y="4767263"/>
            <a:ext cx="3352800" cy="205800"/>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b="0" i="0" sz="1100" u="none" cap="none" strike="noStrike">
                <a:solidFill>
                  <a:schemeClr val="dk2"/>
                </a:solidFill>
                <a:latin typeface="Souce Sans Pro"/>
                <a:ea typeface="Souce Sans Pro"/>
                <a:cs typeface="Souce Sans Pro"/>
                <a:sym typeface="Souce Sans Pro"/>
              </a:defRPr>
            </a:lvl1pPr>
            <a:lvl2pPr indent="-88900" lvl="1" marL="457200" marR="0" rtl="0" algn="l">
              <a:spcBef>
                <a:spcPts val="0"/>
              </a:spcBef>
              <a:spcAft>
                <a:spcPts val="0"/>
              </a:spcAft>
              <a:buSzPts val="1400"/>
              <a:buChar char="○"/>
              <a:defRPr b="0" i="0" sz="1800" u="none" cap="none" strike="noStrike">
                <a:solidFill>
                  <a:schemeClr val="dk1"/>
                </a:solidFill>
                <a:latin typeface="Souce Sans Pro"/>
                <a:ea typeface="Souce Sans Pro"/>
                <a:cs typeface="Souce Sans Pro"/>
                <a:sym typeface="Souce Sans Pro"/>
              </a:defRPr>
            </a:lvl2pPr>
            <a:lvl3pPr indent="-88900" lvl="2" marL="914400" marR="0" rtl="0" algn="l">
              <a:spcBef>
                <a:spcPts val="0"/>
              </a:spcBef>
              <a:spcAft>
                <a:spcPts val="0"/>
              </a:spcAft>
              <a:buSzPts val="1400"/>
              <a:buChar char="■"/>
              <a:defRPr b="0" i="0" sz="1800" u="none" cap="none" strike="noStrike">
                <a:solidFill>
                  <a:schemeClr val="dk1"/>
                </a:solidFill>
                <a:latin typeface="Souce Sans Pro"/>
                <a:ea typeface="Souce Sans Pro"/>
                <a:cs typeface="Souce Sans Pro"/>
                <a:sym typeface="Souce Sans Pro"/>
              </a:defRPr>
            </a:lvl3pPr>
            <a:lvl4pPr indent="-88900" lvl="3" marL="1371600" marR="0" rtl="0" algn="l">
              <a:spcBef>
                <a:spcPts val="0"/>
              </a:spcBef>
              <a:spcAft>
                <a:spcPts val="0"/>
              </a:spcAft>
              <a:buSzPts val="1400"/>
              <a:buChar char="●"/>
              <a:defRPr b="0" i="0" sz="1800" u="none" cap="none" strike="noStrike">
                <a:solidFill>
                  <a:schemeClr val="dk1"/>
                </a:solidFill>
                <a:latin typeface="Souce Sans Pro"/>
                <a:ea typeface="Souce Sans Pro"/>
                <a:cs typeface="Souce Sans Pro"/>
                <a:sym typeface="Souce Sans Pro"/>
              </a:defRPr>
            </a:lvl4pPr>
            <a:lvl5pPr indent="-88900" lvl="4" marL="1828800" marR="0" rtl="0" algn="l">
              <a:spcBef>
                <a:spcPts val="0"/>
              </a:spcBef>
              <a:spcAft>
                <a:spcPts val="0"/>
              </a:spcAft>
              <a:buSzPts val="1400"/>
              <a:buChar char="○"/>
              <a:defRPr b="0" i="0" sz="1800" u="none" cap="none" strike="noStrike">
                <a:solidFill>
                  <a:schemeClr val="dk1"/>
                </a:solidFill>
                <a:latin typeface="Souce Sans Pro"/>
                <a:ea typeface="Souce Sans Pro"/>
                <a:cs typeface="Souce Sans Pro"/>
                <a:sym typeface="Souce Sans Pro"/>
              </a:defRPr>
            </a:lvl5pPr>
            <a:lvl6pPr indent="-88900" lvl="5" marL="2286000" marR="0" rtl="0" algn="l">
              <a:spcBef>
                <a:spcPts val="0"/>
              </a:spcBef>
              <a:spcAft>
                <a:spcPts val="0"/>
              </a:spcAft>
              <a:buSzPts val="1400"/>
              <a:buChar char="■"/>
              <a:defRPr b="0" i="0" sz="1800" u="none" cap="none" strike="noStrike">
                <a:solidFill>
                  <a:schemeClr val="dk1"/>
                </a:solidFill>
                <a:latin typeface="Souce Sans Pro"/>
                <a:ea typeface="Souce Sans Pro"/>
                <a:cs typeface="Souce Sans Pro"/>
                <a:sym typeface="Souce Sans Pro"/>
              </a:defRPr>
            </a:lvl6pPr>
            <a:lvl7pPr indent="-88900" lvl="6" marL="2743200" marR="0" rtl="0" algn="l">
              <a:spcBef>
                <a:spcPts val="0"/>
              </a:spcBef>
              <a:spcAft>
                <a:spcPts val="0"/>
              </a:spcAft>
              <a:buSzPts val="1400"/>
              <a:buChar char="●"/>
              <a:defRPr b="0" i="0" sz="1800" u="none" cap="none" strike="noStrike">
                <a:solidFill>
                  <a:schemeClr val="dk1"/>
                </a:solidFill>
                <a:latin typeface="Souce Sans Pro"/>
                <a:ea typeface="Souce Sans Pro"/>
                <a:cs typeface="Souce Sans Pro"/>
                <a:sym typeface="Souce Sans Pro"/>
              </a:defRPr>
            </a:lvl7pPr>
            <a:lvl8pPr indent="-88900" lvl="7" marL="3200400" marR="0" rtl="0" algn="l">
              <a:spcBef>
                <a:spcPts val="0"/>
              </a:spcBef>
              <a:spcAft>
                <a:spcPts val="0"/>
              </a:spcAft>
              <a:buSzPts val="1400"/>
              <a:buChar char="○"/>
              <a:defRPr b="0" i="0" sz="1800" u="none" cap="none" strike="noStrike">
                <a:solidFill>
                  <a:schemeClr val="dk1"/>
                </a:solidFill>
                <a:latin typeface="Souce Sans Pro"/>
                <a:ea typeface="Souce Sans Pro"/>
                <a:cs typeface="Souce Sans Pro"/>
                <a:sym typeface="Souce Sans Pro"/>
              </a:defRPr>
            </a:lvl8pPr>
            <a:lvl9pPr indent="-88900" lvl="8" marL="3657600" marR="0" rtl="0" algn="l">
              <a:spcBef>
                <a:spcPts val="0"/>
              </a:spcBef>
              <a:spcAft>
                <a:spcPts val="0"/>
              </a:spcAft>
              <a:buSzPts val="1400"/>
              <a:buChar char="■"/>
              <a:defRPr b="0" i="0" sz="1800" u="none" cap="none" strike="noStrike">
                <a:solidFill>
                  <a:schemeClr val="dk1"/>
                </a:solidFill>
                <a:latin typeface="Souce Sans Pro"/>
                <a:ea typeface="Souce Sans Pro"/>
                <a:cs typeface="Souce Sans Pro"/>
                <a:sym typeface="Souce Sans Pro"/>
              </a:defRPr>
            </a:lvl9pPr>
          </a:lstStyle>
          <a:p/>
        </p:txBody>
      </p:sp>
      <p:sp>
        <p:nvSpPr>
          <p:cNvPr id="79" name="Google Shape;79;p20"/>
          <p:cNvSpPr txBox="1"/>
          <p:nvPr>
            <p:ph idx="12" type="sldNum"/>
          </p:nvPr>
        </p:nvSpPr>
        <p:spPr>
          <a:xfrm>
            <a:off x="8234680" y="4766310"/>
            <a:ext cx="582900" cy="205800"/>
          </a:xfrm>
          <a:prstGeom prst="rect">
            <a:avLst/>
          </a:prstGeom>
          <a:noFill/>
          <a:ln>
            <a:noFill/>
          </a:ln>
        </p:spPr>
        <p:txBody>
          <a:bodyPr anchorCtr="0" anchor="ctr" bIns="91425" lIns="91425" spcFirstLastPara="1" rIns="91425" wrap="square" tIns="91425">
            <a:noAutofit/>
          </a:bodyPr>
          <a:lstStyle>
            <a:lvl1pPr indent="0" lvl="0" marL="0" marR="0" rtl="0" algn="ctr">
              <a:buNone/>
              <a:defRPr b="0" i="0" sz="1100" u="none" cap="none" strike="noStrike">
                <a:solidFill>
                  <a:schemeClr val="dk2"/>
                </a:solidFill>
                <a:latin typeface="Souce Sans Pro"/>
                <a:ea typeface="Souce Sans Pro"/>
                <a:cs typeface="Souce Sans Pro"/>
                <a:sym typeface="Souce Sans Pro"/>
              </a:defRPr>
            </a:lvl1pPr>
            <a:lvl2pPr indent="0" lvl="1" marL="0" marR="0" rtl="0" algn="ctr">
              <a:buNone/>
              <a:defRPr b="0" i="0" sz="1100" u="none" cap="none" strike="noStrike">
                <a:solidFill>
                  <a:schemeClr val="dk2"/>
                </a:solidFill>
                <a:latin typeface="Souce Sans Pro"/>
                <a:ea typeface="Souce Sans Pro"/>
                <a:cs typeface="Souce Sans Pro"/>
                <a:sym typeface="Souce Sans Pro"/>
              </a:defRPr>
            </a:lvl2pPr>
            <a:lvl3pPr indent="0" lvl="2" marL="0" marR="0" rtl="0" algn="ctr">
              <a:buNone/>
              <a:defRPr b="0" i="0" sz="1100" u="none" cap="none" strike="noStrike">
                <a:solidFill>
                  <a:schemeClr val="dk2"/>
                </a:solidFill>
                <a:latin typeface="Souce Sans Pro"/>
                <a:ea typeface="Souce Sans Pro"/>
                <a:cs typeface="Souce Sans Pro"/>
                <a:sym typeface="Souce Sans Pro"/>
              </a:defRPr>
            </a:lvl3pPr>
            <a:lvl4pPr indent="0" lvl="3" marL="0" marR="0" rtl="0" algn="ctr">
              <a:buNone/>
              <a:defRPr b="0" i="0" sz="1100" u="none" cap="none" strike="noStrike">
                <a:solidFill>
                  <a:schemeClr val="dk2"/>
                </a:solidFill>
                <a:latin typeface="Souce Sans Pro"/>
                <a:ea typeface="Souce Sans Pro"/>
                <a:cs typeface="Souce Sans Pro"/>
                <a:sym typeface="Souce Sans Pro"/>
              </a:defRPr>
            </a:lvl4pPr>
            <a:lvl5pPr indent="0" lvl="4" marL="0" marR="0" rtl="0" algn="ctr">
              <a:buNone/>
              <a:defRPr b="0" i="0" sz="1100" u="none" cap="none" strike="noStrike">
                <a:solidFill>
                  <a:schemeClr val="dk2"/>
                </a:solidFill>
                <a:latin typeface="Souce Sans Pro"/>
                <a:ea typeface="Souce Sans Pro"/>
                <a:cs typeface="Souce Sans Pro"/>
                <a:sym typeface="Souce Sans Pro"/>
              </a:defRPr>
            </a:lvl5pPr>
            <a:lvl6pPr indent="0" lvl="5" marL="0" marR="0" rtl="0" algn="ctr">
              <a:buNone/>
              <a:defRPr b="0" i="0" sz="1100" u="none" cap="none" strike="noStrike">
                <a:solidFill>
                  <a:schemeClr val="dk2"/>
                </a:solidFill>
                <a:latin typeface="Souce Sans Pro"/>
                <a:ea typeface="Souce Sans Pro"/>
                <a:cs typeface="Souce Sans Pro"/>
                <a:sym typeface="Souce Sans Pro"/>
              </a:defRPr>
            </a:lvl6pPr>
            <a:lvl7pPr indent="0" lvl="6" marL="0" marR="0" rtl="0" algn="ctr">
              <a:buNone/>
              <a:defRPr b="0" i="0" sz="1100" u="none" cap="none" strike="noStrike">
                <a:solidFill>
                  <a:schemeClr val="dk2"/>
                </a:solidFill>
                <a:latin typeface="Souce Sans Pro"/>
                <a:ea typeface="Souce Sans Pro"/>
                <a:cs typeface="Souce Sans Pro"/>
                <a:sym typeface="Souce Sans Pro"/>
              </a:defRPr>
            </a:lvl7pPr>
            <a:lvl8pPr indent="0" lvl="7" marL="0" marR="0" rtl="0" algn="ctr">
              <a:buNone/>
              <a:defRPr b="0" i="0" sz="1100" u="none" cap="none" strike="noStrike">
                <a:solidFill>
                  <a:schemeClr val="dk2"/>
                </a:solidFill>
                <a:latin typeface="Souce Sans Pro"/>
                <a:ea typeface="Souce Sans Pro"/>
                <a:cs typeface="Souce Sans Pro"/>
                <a:sym typeface="Souce Sans Pro"/>
              </a:defRPr>
            </a:lvl8pPr>
            <a:lvl9pPr indent="0" lvl="8" marL="0" marR="0" rtl="0" algn="ctr">
              <a:buNone/>
              <a:defRPr b="0" i="0" sz="1100" u="none" cap="none" strike="noStrike">
                <a:solidFill>
                  <a:schemeClr val="dk2"/>
                </a:solidFill>
                <a:latin typeface="Souce Sans Pro"/>
                <a:ea typeface="Souce Sans Pro"/>
                <a:cs typeface="Souce Sans Pro"/>
                <a:sym typeface="Souce Sans Pro"/>
              </a:defRPr>
            </a:lvl9pPr>
          </a:lstStyle>
          <a:p>
            <a:pPr indent="-88900" lvl="0" marL="0" rtl="0" algn="ct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
        <p:nvSpPr>
          <p:cNvPr id="80" name="Google Shape;80;p20"/>
          <p:cNvSpPr txBox="1"/>
          <p:nvPr>
            <p:ph type="title"/>
          </p:nvPr>
        </p:nvSpPr>
        <p:spPr>
          <a:xfrm>
            <a:off x="381000" y="266885"/>
            <a:ext cx="8381400" cy="790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3600"/>
              <a:buFont typeface="Souce Sans Pro"/>
              <a:buNone/>
              <a:defRPr sz="3200" cap="small">
                <a:solidFill>
                  <a:schemeClr val="lt1"/>
                </a:solidFill>
                <a:latin typeface="Souce Sans Pro"/>
                <a:ea typeface="Souce Sans Pro"/>
                <a:cs typeface="Souce Sans Pro"/>
                <a:sym typeface="Souce Sans Pro"/>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3600"/>
              <a:buNone/>
              <a:defRPr b="1" sz="3600">
                <a:solidFill>
                  <a:schemeClr val="dk1"/>
                </a:solidFill>
              </a:defRPr>
            </a:lvl1pPr>
            <a:lvl2pPr lvl="1" rtl="0">
              <a:spcBef>
                <a:spcPts val="0"/>
              </a:spcBef>
              <a:spcAft>
                <a:spcPts val="0"/>
              </a:spcAft>
              <a:buClr>
                <a:schemeClr val="dk1"/>
              </a:buClr>
              <a:buSzPts val="3600"/>
              <a:buNone/>
              <a:defRPr b="1" sz="3600">
                <a:solidFill>
                  <a:schemeClr val="dk1"/>
                </a:solidFill>
              </a:defRPr>
            </a:lvl2pPr>
            <a:lvl3pPr lvl="2" rtl="0">
              <a:spcBef>
                <a:spcPts val="0"/>
              </a:spcBef>
              <a:spcAft>
                <a:spcPts val="0"/>
              </a:spcAft>
              <a:buClr>
                <a:schemeClr val="dk1"/>
              </a:buClr>
              <a:buSzPts val="3600"/>
              <a:buNone/>
              <a:defRPr b="1" sz="3600">
                <a:solidFill>
                  <a:schemeClr val="dk1"/>
                </a:solidFill>
              </a:defRPr>
            </a:lvl3pPr>
            <a:lvl4pPr lvl="3" rtl="0">
              <a:spcBef>
                <a:spcPts val="0"/>
              </a:spcBef>
              <a:spcAft>
                <a:spcPts val="0"/>
              </a:spcAft>
              <a:buClr>
                <a:schemeClr val="dk1"/>
              </a:buClr>
              <a:buSzPts val="3600"/>
              <a:buNone/>
              <a:defRPr b="1" sz="3600">
                <a:solidFill>
                  <a:schemeClr val="dk1"/>
                </a:solidFill>
              </a:defRPr>
            </a:lvl4pPr>
            <a:lvl5pPr lvl="4" rtl="0">
              <a:spcBef>
                <a:spcPts val="0"/>
              </a:spcBef>
              <a:spcAft>
                <a:spcPts val="0"/>
              </a:spcAft>
              <a:buClr>
                <a:schemeClr val="dk1"/>
              </a:buClr>
              <a:buSzPts val="3600"/>
              <a:buNone/>
              <a:defRPr b="1" sz="3600">
                <a:solidFill>
                  <a:schemeClr val="dk1"/>
                </a:solidFill>
              </a:defRPr>
            </a:lvl5pPr>
            <a:lvl6pPr lvl="5" rtl="0">
              <a:spcBef>
                <a:spcPts val="0"/>
              </a:spcBef>
              <a:spcAft>
                <a:spcPts val="0"/>
              </a:spcAft>
              <a:buClr>
                <a:schemeClr val="dk1"/>
              </a:buClr>
              <a:buSzPts val="3600"/>
              <a:buNone/>
              <a:defRPr b="1" sz="3600">
                <a:solidFill>
                  <a:schemeClr val="dk1"/>
                </a:solidFill>
              </a:defRPr>
            </a:lvl6pPr>
            <a:lvl7pPr lvl="6" rtl="0">
              <a:spcBef>
                <a:spcPts val="0"/>
              </a:spcBef>
              <a:spcAft>
                <a:spcPts val="0"/>
              </a:spcAft>
              <a:buClr>
                <a:schemeClr val="dk1"/>
              </a:buClr>
              <a:buSzPts val="3600"/>
              <a:buNone/>
              <a:defRPr b="1" sz="3600">
                <a:solidFill>
                  <a:schemeClr val="dk1"/>
                </a:solidFill>
              </a:defRPr>
            </a:lvl7pPr>
            <a:lvl8pPr lvl="7" rtl="0">
              <a:spcBef>
                <a:spcPts val="0"/>
              </a:spcBef>
              <a:spcAft>
                <a:spcPts val="0"/>
              </a:spcAft>
              <a:buClr>
                <a:schemeClr val="dk1"/>
              </a:buClr>
              <a:buSzPts val="3600"/>
              <a:buNone/>
              <a:defRPr b="1" sz="3600">
                <a:solidFill>
                  <a:schemeClr val="dk1"/>
                </a:solidFill>
              </a:defRPr>
            </a:lvl8pPr>
            <a:lvl9pPr lvl="8" rtl="0">
              <a:spcBef>
                <a:spcPts val="0"/>
              </a:spcBef>
              <a:spcAft>
                <a:spcPts val="0"/>
              </a:spcAft>
              <a:buClr>
                <a:schemeClr val="dk1"/>
              </a:buClr>
              <a:buSzPts val="3600"/>
              <a:buNone/>
              <a:defRPr b="1" sz="3600">
                <a:solidFill>
                  <a:schemeClr val="dk1"/>
                </a:solidFill>
              </a:defRPr>
            </a:lvl9pPr>
          </a:lstStyle>
          <a:p/>
        </p:txBody>
      </p:sp>
      <p:sp>
        <p:nvSpPr>
          <p:cNvPr id="52" name="Google Shape;52;p1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Clr>
                <a:schemeClr val="dk1"/>
              </a:buClr>
              <a:buSzPts val="3000"/>
              <a:buChar char="●"/>
              <a:defRPr sz="3000">
                <a:solidFill>
                  <a:schemeClr val="dk1"/>
                </a:solidFill>
              </a:defRPr>
            </a:lvl1pPr>
            <a:lvl2pPr indent="-381000" lvl="1" marL="914400" rtl="0">
              <a:spcBef>
                <a:spcPts val="0"/>
              </a:spcBef>
              <a:spcAft>
                <a:spcPts val="0"/>
              </a:spcAft>
              <a:buClr>
                <a:schemeClr val="dk1"/>
              </a:buClr>
              <a:buSzPts val="2400"/>
              <a:buChar char="○"/>
              <a:defRPr sz="2400">
                <a:solidFill>
                  <a:schemeClr val="dk1"/>
                </a:solidFill>
              </a:defRPr>
            </a:lvl2pPr>
            <a:lvl3pPr indent="-381000" lvl="2" marL="1371600" rtl="0">
              <a:spcBef>
                <a:spcPts val="0"/>
              </a:spcBef>
              <a:spcAft>
                <a:spcPts val="0"/>
              </a:spcAft>
              <a:buClr>
                <a:schemeClr val="dk1"/>
              </a:buClr>
              <a:buSzPts val="2400"/>
              <a:buChar char="■"/>
              <a:defRPr sz="2400">
                <a:solidFill>
                  <a:schemeClr val="dk1"/>
                </a:solidFill>
              </a:defRPr>
            </a:lvl3pPr>
            <a:lvl4pPr indent="-342900" lvl="3" marL="1828800" rtl="0">
              <a:spcBef>
                <a:spcPts val="0"/>
              </a:spcBef>
              <a:spcAft>
                <a:spcPts val="0"/>
              </a:spcAft>
              <a:buClr>
                <a:schemeClr val="dk1"/>
              </a:buClr>
              <a:buSzPts val="1800"/>
              <a:buChar char="●"/>
              <a:defRPr sz="1800">
                <a:solidFill>
                  <a:schemeClr val="dk1"/>
                </a:solidFill>
              </a:defRPr>
            </a:lvl4pPr>
            <a:lvl5pPr indent="-342900" lvl="4" marL="2286000" rtl="0">
              <a:spcBef>
                <a:spcPts val="0"/>
              </a:spcBef>
              <a:spcAft>
                <a:spcPts val="0"/>
              </a:spcAft>
              <a:buClr>
                <a:schemeClr val="dk1"/>
              </a:buClr>
              <a:buSzPts val="1800"/>
              <a:buChar char="○"/>
              <a:defRPr sz="1800">
                <a:solidFill>
                  <a:schemeClr val="dk1"/>
                </a:solidFill>
              </a:defRPr>
            </a:lvl5pPr>
            <a:lvl6pPr indent="-342900" lvl="5" marL="2743200" rtl="0">
              <a:spcBef>
                <a:spcPts val="0"/>
              </a:spcBef>
              <a:spcAft>
                <a:spcPts val="0"/>
              </a:spcAft>
              <a:buClr>
                <a:schemeClr val="dk1"/>
              </a:buClr>
              <a:buSzPts val="1800"/>
              <a:buChar char="■"/>
              <a:defRPr sz="1800">
                <a:solidFill>
                  <a:schemeClr val="dk1"/>
                </a:solidFill>
              </a:defRPr>
            </a:lvl6pPr>
            <a:lvl7pPr indent="-342900" lvl="6" marL="3200400" rtl="0">
              <a:spcBef>
                <a:spcPts val="0"/>
              </a:spcBef>
              <a:spcAft>
                <a:spcPts val="0"/>
              </a:spcAft>
              <a:buClr>
                <a:schemeClr val="dk1"/>
              </a:buClr>
              <a:buSzPts val="1800"/>
              <a:buChar char="●"/>
              <a:defRPr sz="1800">
                <a:solidFill>
                  <a:schemeClr val="dk1"/>
                </a:solidFill>
              </a:defRPr>
            </a:lvl7pPr>
            <a:lvl8pPr indent="-342900" lvl="7" marL="3657600" rtl="0">
              <a:spcBef>
                <a:spcPts val="0"/>
              </a:spcBef>
              <a:spcAft>
                <a:spcPts val="0"/>
              </a:spcAft>
              <a:buClr>
                <a:schemeClr val="dk1"/>
              </a:buClr>
              <a:buSzPts val="1800"/>
              <a:buChar char="○"/>
              <a:defRPr sz="1800">
                <a:solidFill>
                  <a:schemeClr val="dk1"/>
                </a:solidFill>
              </a:defRPr>
            </a:lvl8pPr>
            <a:lvl9pPr indent="-342900" lvl="8" marL="4114800" rtl="0">
              <a:spcBef>
                <a:spcPts val="0"/>
              </a:spcBef>
              <a:spcAft>
                <a:spcPts val="0"/>
              </a:spcAft>
              <a:buClr>
                <a:schemeClr val="dk1"/>
              </a:buClr>
              <a:buSzPts val="1800"/>
              <a:buChar char="■"/>
              <a:defRPr sz="1800">
                <a:solidFill>
                  <a:schemeClr val="dk1"/>
                </a:solidFill>
              </a:defRPr>
            </a:lvl9pPr>
          </a:lstStyle>
          <a:p/>
        </p:txBody>
      </p:sp>
      <p:sp>
        <p:nvSpPr>
          <p:cNvPr id="53" name="Google Shape;53;p1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300">
                <a:solidFill>
                  <a:schemeClr val="dk1"/>
                </a:solidFill>
              </a:defRPr>
            </a:lvl1pPr>
            <a:lvl2pPr lvl="1" rtl="0" algn="r">
              <a:buNone/>
              <a:defRPr sz="1300">
                <a:solidFill>
                  <a:schemeClr val="dk1"/>
                </a:solidFill>
              </a:defRPr>
            </a:lvl2pPr>
            <a:lvl3pPr lvl="2" rtl="0" algn="r">
              <a:buNone/>
              <a:defRPr sz="1300">
                <a:solidFill>
                  <a:schemeClr val="dk1"/>
                </a:solidFill>
              </a:defRPr>
            </a:lvl3pPr>
            <a:lvl4pPr lvl="3" rtl="0" algn="r">
              <a:buNone/>
              <a:defRPr sz="1300">
                <a:solidFill>
                  <a:schemeClr val="dk1"/>
                </a:solidFill>
              </a:defRPr>
            </a:lvl4pPr>
            <a:lvl5pPr lvl="4" rtl="0" algn="r">
              <a:buNone/>
              <a:defRPr sz="1300">
                <a:solidFill>
                  <a:schemeClr val="dk1"/>
                </a:solidFill>
              </a:defRPr>
            </a:lvl5pPr>
            <a:lvl6pPr lvl="5" rtl="0" algn="r">
              <a:buNone/>
              <a:defRPr sz="1300">
                <a:solidFill>
                  <a:schemeClr val="dk1"/>
                </a:solidFill>
              </a:defRPr>
            </a:lvl6pPr>
            <a:lvl7pPr lvl="6" rtl="0" algn="r">
              <a:buNone/>
              <a:defRPr sz="1300">
                <a:solidFill>
                  <a:schemeClr val="dk1"/>
                </a:solidFill>
              </a:defRPr>
            </a:lvl7pPr>
            <a:lvl8pPr lvl="7" rtl="0" algn="r">
              <a:buNone/>
              <a:defRPr sz="1300">
                <a:solidFill>
                  <a:schemeClr val="dk1"/>
                </a:solidFill>
              </a:defRPr>
            </a:lvl8pPr>
            <a:lvl9pPr lvl="8" rtl="0"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4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4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1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5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5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44.png"/><Relationship Id="rId4" Type="http://schemas.openxmlformats.org/officeDocument/2006/relationships/image" Target="../media/image4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2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2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3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3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3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3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49.png"/><Relationship Id="rId4" Type="http://schemas.openxmlformats.org/officeDocument/2006/relationships/image" Target="../media/image51.png"/><Relationship Id="rId5" Type="http://schemas.openxmlformats.org/officeDocument/2006/relationships/image" Target="../media/image5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3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3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4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3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3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4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36.png"/><Relationship Id="rId4" Type="http://schemas.openxmlformats.org/officeDocument/2006/relationships/image" Target="../media/image4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5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image" Target="../media/image39.png"/><Relationship Id="rId4" Type="http://schemas.openxmlformats.org/officeDocument/2006/relationships/image" Target="../media/image4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image" Target="../media/image4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52628"/>
        </a:solidFill>
      </p:bgPr>
    </p:bg>
    <p:spTree>
      <p:nvGrpSpPr>
        <p:cNvPr id="84" name="Shape 84"/>
        <p:cNvGrpSpPr/>
        <p:nvPr/>
      </p:nvGrpSpPr>
      <p:grpSpPr>
        <a:xfrm>
          <a:off x="0" y="0"/>
          <a:ext cx="0" cy="0"/>
          <a:chOff x="0" y="0"/>
          <a:chExt cx="0" cy="0"/>
        </a:xfrm>
      </p:grpSpPr>
      <p:pic>
        <p:nvPicPr>
          <p:cNvPr descr="FlatironSchool_logo_2014_white.png" id="85" name="Google Shape;85;p21"/>
          <p:cNvPicPr preferRelativeResize="0"/>
          <p:nvPr/>
        </p:nvPicPr>
        <p:blipFill>
          <a:blip r:embed="rId3">
            <a:alphaModFix/>
          </a:blip>
          <a:stretch>
            <a:fillRect/>
          </a:stretch>
        </p:blipFill>
        <p:spPr>
          <a:xfrm>
            <a:off x="528075" y="4217247"/>
            <a:ext cx="1125499" cy="545400"/>
          </a:xfrm>
          <a:prstGeom prst="rect">
            <a:avLst/>
          </a:prstGeom>
          <a:noFill/>
          <a:ln>
            <a:noFill/>
          </a:ln>
        </p:spPr>
      </p:pic>
      <p:sp>
        <p:nvSpPr>
          <p:cNvPr id="86" name="Google Shape;86;p21"/>
          <p:cNvSpPr txBox="1"/>
          <p:nvPr/>
        </p:nvSpPr>
        <p:spPr>
          <a:xfrm>
            <a:off x="528075" y="869425"/>
            <a:ext cx="7978800" cy="22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rgbClr val="FFFFFF"/>
              </a:solidFill>
            </a:endParaRPr>
          </a:p>
          <a:p>
            <a:pPr indent="0" lvl="0" marL="0" rtl="0" algn="l">
              <a:spcBef>
                <a:spcPts val="0"/>
              </a:spcBef>
              <a:spcAft>
                <a:spcPts val="0"/>
              </a:spcAft>
              <a:buNone/>
            </a:pPr>
            <a:r>
              <a:t/>
            </a:r>
            <a:endParaRPr sz="3600">
              <a:solidFill>
                <a:srgbClr val="14B3D9"/>
              </a:solidFill>
            </a:endParaRPr>
          </a:p>
          <a:p>
            <a:pPr indent="0" lvl="0" marL="0" rtl="0" algn="l">
              <a:spcBef>
                <a:spcPts val="0"/>
              </a:spcBef>
              <a:spcAft>
                <a:spcPts val="0"/>
              </a:spcAft>
              <a:buNone/>
            </a:pPr>
            <a:r>
              <a:rPr b="1" lang="en" sz="3200">
                <a:solidFill>
                  <a:srgbClr val="FFFFFF"/>
                </a:solidFill>
              </a:rPr>
              <a:t>Introduction to Neural Networks</a:t>
            </a:r>
            <a:endParaRPr b="1" sz="3200">
              <a:solidFill>
                <a:srgbClr val="FFFFFF"/>
              </a:solidFill>
            </a:endParaRPr>
          </a:p>
          <a:p>
            <a:pPr indent="0" lvl="0" marL="0" rtl="0" algn="l">
              <a:spcBef>
                <a:spcPts val="0"/>
              </a:spcBef>
              <a:spcAft>
                <a:spcPts val="0"/>
              </a:spcAft>
              <a:buNone/>
            </a:pPr>
            <a:r>
              <a:t/>
            </a:r>
            <a:endParaRPr sz="1800">
              <a:solidFill>
                <a:srgbClr val="FFFFFF"/>
              </a:solidFill>
            </a:endParaRPr>
          </a:p>
          <a:p>
            <a:pPr indent="0" lvl="0" marL="0" rtl="0" algn="l">
              <a:spcBef>
                <a:spcPts val="0"/>
              </a:spcBef>
              <a:spcAft>
                <a:spcPts val="0"/>
              </a:spcAft>
              <a:buNone/>
            </a:pPr>
            <a:r>
              <a:rPr lang="en" sz="1800">
                <a:solidFill>
                  <a:srgbClr val="FFFFFF"/>
                </a:solidFill>
              </a:rPr>
              <a:t>Data Science Immersive</a:t>
            </a:r>
            <a:endParaRPr sz="18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30"/>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0"/>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Why Neural Nets?</a:t>
            </a:r>
            <a:endParaRPr b="1" sz="3000">
              <a:solidFill>
                <a:srgbClr val="FFFFFF"/>
              </a:solidFill>
            </a:endParaRPr>
          </a:p>
        </p:txBody>
      </p:sp>
      <p:cxnSp>
        <p:nvCxnSpPr>
          <p:cNvPr id="156" name="Google Shape;156;p30"/>
          <p:cNvCxnSpPr/>
          <p:nvPr/>
        </p:nvCxnSpPr>
        <p:spPr>
          <a:xfrm rot="10800000">
            <a:off x="960950" y="1705100"/>
            <a:ext cx="10200" cy="2272200"/>
          </a:xfrm>
          <a:prstGeom prst="straightConnector1">
            <a:avLst/>
          </a:prstGeom>
          <a:noFill/>
          <a:ln cap="flat" cmpd="sng" w="38100">
            <a:solidFill>
              <a:srgbClr val="000000"/>
            </a:solidFill>
            <a:prstDash val="solid"/>
            <a:round/>
            <a:headEnd len="med" w="med" type="none"/>
            <a:tailEnd len="med" w="med" type="triangle"/>
          </a:ln>
        </p:spPr>
      </p:cxnSp>
      <p:cxnSp>
        <p:nvCxnSpPr>
          <p:cNvPr id="157" name="Google Shape;157;p30"/>
          <p:cNvCxnSpPr/>
          <p:nvPr/>
        </p:nvCxnSpPr>
        <p:spPr>
          <a:xfrm>
            <a:off x="971150" y="3977300"/>
            <a:ext cx="2499600" cy="10200"/>
          </a:xfrm>
          <a:prstGeom prst="straightConnector1">
            <a:avLst/>
          </a:prstGeom>
          <a:noFill/>
          <a:ln cap="flat" cmpd="sng" w="38100">
            <a:solidFill>
              <a:srgbClr val="000000"/>
            </a:solidFill>
            <a:prstDash val="solid"/>
            <a:round/>
            <a:headEnd len="med" w="med" type="none"/>
            <a:tailEnd len="med" w="med" type="triangle"/>
          </a:ln>
        </p:spPr>
      </p:cxnSp>
      <p:cxnSp>
        <p:nvCxnSpPr>
          <p:cNvPr id="158" name="Google Shape;158;p30"/>
          <p:cNvCxnSpPr/>
          <p:nvPr/>
        </p:nvCxnSpPr>
        <p:spPr>
          <a:xfrm flipH="1" rot="10800000">
            <a:off x="1363625" y="2334950"/>
            <a:ext cx="1683600" cy="640500"/>
          </a:xfrm>
          <a:prstGeom prst="straightConnector1">
            <a:avLst/>
          </a:prstGeom>
          <a:noFill/>
          <a:ln cap="flat" cmpd="sng" w="9525">
            <a:solidFill>
              <a:schemeClr val="dk2"/>
            </a:solidFill>
            <a:prstDash val="solid"/>
            <a:round/>
            <a:headEnd len="med" w="med" type="none"/>
            <a:tailEnd len="med" w="med" type="triangle"/>
          </a:ln>
        </p:spPr>
      </p:cxnSp>
      <p:cxnSp>
        <p:nvCxnSpPr>
          <p:cNvPr id="159" name="Google Shape;159;p30"/>
          <p:cNvCxnSpPr/>
          <p:nvPr/>
        </p:nvCxnSpPr>
        <p:spPr>
          <a:xfrm flipH="1" rot="10800000">
            <a:off x="1526350" y="2879825"/>
            <a:ext cx="1683600" cy="640500"/>
          </a:xfrm>
          <a:prstGeom prst="straightConnector1">
            <a:avLst/>
          </a:prstGeom>
          <a:noFill/>
          <a:ln cap="flat" cmpd="sng" w="9525">
            <a:solidFill>
              <a:schemeClr val="dk2"/>
            </a:solidFill>
            <a:prstDash val="solid"/>
            <a:round/>
            <a:headEnd len="med" w="med" type="none"/>
            <a:tailEnd len="med" w="med" type="triangle"/>
          </a:ln>
        </p:spPr>
      </p:cxnSp>
      <p:sp>
        <p:nvSpPr>
          <p:cNvPr id="160" name="Google Shape;160;p30"/>
          <p:cNvSpPr txBox="1"/>
          <p:nvPr/>
        </p:nvSpPr>
        <p:spPr>
          <a:xfrm>
            <a:off x="1281000" y="4039275"/>
            <a:ext cx="1766100" cy="28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Square Feet</a:t>
            </a:r>
            <a:endParaRPr/>
          </a:p>
        </p:txBody>
      </p:sp>
      <p:sp>
        <p:nvSpPr>
          <p:cNvPr id="161" name="Google Shape;161;p30"/>
          <p:cNvSpPr txBox="1"/>
          <p:nvPr/>
        </p:nvSpPr>
        <p:spPr>
          <a:xfrm rot="-5400000">
            <a:off x="119400" y="2639175"/>
            <a:ext cx="9909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Price</a:t>
            </a:r>
            <a:endParaRPr/>
          </a:p>
        </p:txBody>
      </p:sp>
      <p:sp>
        <p:nvSpPr>
          <p:cNvPr id="162" name="Google Shape;162;p30"/>
          <p:cNvSpPr txBox="1"/>
          <p:nvPr/>
        </p:nvSpPr>
        <p:spPr>
          <a:xfrm>
            <a:off x="2065925" y="3331775"/>
            <a:ext cx="1569900" cy="28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Neighborhood B</a:t>
            </a:r>
            <a:endParaRPr/>
          </a:p>
        </p:txBody>
      </p:sp>
      <p:sp>
        <p:nvSpPr>
          <p:cNvPr id="163" name="Google Shape;163;p30"/>
          <p:cNvSpPr txBox="1"/>
          <p:nvPr/>
        </p:nvSpPr>
        <p:spPr>
          <a:xfrm>
            <a:off x="1040900" y="2290988"/>
            <a:ext cx="1569900" cy="28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Neighborhood A</a:t>
            </a:r>
            <a:endParaRPr/>
          </a:p>
        </p:txBody>
      </p:sp>
      <p:sp>
        <p:nvSpPr>
          <p:cNvPr id="164" name="Google Shape;164;p30"/>
          <p:cNvSpPr txBox="1"/>
          <p:nvPr/>
        </p:nvSpPr>
        <p:spPr>
          <a:xfrm>
            <a:off x="816225" y="1074150"/>
            <a:ext cx="28197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Model with no interactions</a:t>
            </a:r>
            <a:endParaRPr/>
          </a:p>
        </p:txBody>
      </p:sp>
      <p:cxnSp>
        <p:nvCxnSpPr>
          <p:cNvPr id="165" name="Google Shape;165;p30"/>
          <p:cNvCxnSpPr/>
          <p:nvPr/>
        </p:nvCxnSpPr>
        <p:spPr>
          <a:xfrm rot="10800000">
            <a:off x="5616500" y="1834063"/>
            <a:ext cx="10200" cy="2272200"/>
          </a:xfrm>
          <a:prstGeom prst="straightConnector1">
            <a:avLst/>
          </a:prstGeom>
          <a:noFill/>
          <a:ln cap="flat" cmpd="sng" w="38100">
            <a:solidFill>
              <a:srgbClr val="000000"/>
            </a:solidFill>
            <a:prstDash val="solid"/>
            <a:round/>
            <a:headEnd len="med" w="med" type="none"/>
            <a:tailEnd len="med" w="med" type="triangle"/>
          </a:ln>
        </p:spPr>
      </p:cxnSp>
      <p:cxnSp>
        <p:nvCxnSpPr>
          <p:cNvPr id="166" name="Google Shape;166;p30"/>
          <p:cNvCxnSpPr/>
          <p:nvPr/>
        </p:nvCxnSpPr>
        <p:spPr>
          <a:xfrm>
            <a:off x="5626700" y="4106263"/>
            <a:ext cx="2499600" cy="10200"/>
          </a:xfrm>
          <a:prstGeom prst="straightConnector1">
            <a:avLst/>
          </a:prstGeom>
          <a:noFill/>
          <a:ln cap="flat" cmpd="sng" w="38100">
            <a:solidFill>
              <a:srgbClr val="000000"/>
            </a:solidFill>
            <a:prstDash val="solid"/>
            <a:round/>
            <a:headEnd len="med" w="med" type="none"/>
            <a:tailEnd len="med" w="med" type="triangle"/>
          </a:ln>
        </p:spPr>
      </p:cxnSp>
      <p:cxnSp>
        <p:nvCxnSpPr>
          <p:cNvPr id="167" name="Google Shape;167;p30"/>
          <p:cNvCxnSpPr/>
          <p:nvPr/>
        </p:nvCxnSpPr>
        <p:spPr>
          <a:xfrm flipH="1" rot="10800000">
            <a:off x="6094000" y="2463775"/>
            <a:ext cx="1608900" cy="1028100"/>
          </a:xfrm>
          <a:prstGeom prst="straightConnector1">
            <a:avLst/>
          </a:prstGeom>
          <a:noFill/>
          <a:ln cap="flat" cmpd="sng" w="9525">
            <a:solidFill>
              <a:schemeClr val="dk2"/>
            </a:solidFill>
            <a:prstDash val="solid"/>
            <a:round/>
            <a:headEnd len="med" w="med" type="none"/>
            <a:tailEnd len="med" w="med" type="triangle"/>
          </a:ln>
        </p:spPr>
      </p:cxnSp>
      <p:cxnSp>
        <p:nvCxnSpPr>
          <p:cNvPr id="168" name="Google Shape;168;p30"/>
          <p:cNvCxnSpPr/>
          <p:nvPr/>
        </p:nvCxnSpPr>
        <p:spPr>
          <a:xfrm flipH="1" rot="10800000">
            <a:off x="6181900" y="3008788"/>
            <a:ext cx="1683600" cy="640500"/>
          </a:xfrm>
          <a:prstGeom prst="straightConnector1">
            <a:avLst/>
          </a:prstGeom>
          <a:noFill/>
          <a:ln cap="flat" cmpd="sng" w="9525">
            <a:solidFill>
              <a:schemeClr val="dk2"/>
            </a:solidFill>
            <a:prstDash val="solid"/>
            <a:round/>
            <a:headEnd len="med" w="med" type="none"/>
            <a:tailEnd len="med" w="med" type="triangle"/>
          </a:ln>
        </p:spPr>
      </p:cxnSp>
      <p:sp>
        <p:nvSpPr>
          <p:cNvPr id="169" name="Google Shape;169;p30"/>
          <p:cNvSpPr txBox="1"/>
          <p:nvPr/>
        </p:nvSpPr>
        <p:spPr>
          <a:xfrm>
            <a:off x="5936550" y="4168238"/>
            <a:ext cx="1766100" cy="28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Square Feet</a:t>
            </a:r>
            <a:endParaRPr/>
          </a:p>
        </p:txBody>
      </p:sp>
      <p:sp>
        <p:nvSpPr>
          <p:cNvPr id="170" name="Google Shape;170;p30"/>
          <p:cNvSpPr txBox="1"/>
          <p:nvPr/>
        </p:nvSpPr>
        <p:spPr>
          <a:xfrm rot="-5400000">
            <a:off x="4774950" y="2768138"/>
            <a:ext cx="9909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Price</a:t>
            </a:r>
            <a:endParaRPr/>
          </a:p>
        </p:txBody>
      </p:sp>
      <p:sp>
        <p:nvSpPr>
          <p:cNvPr id="171" name="Google Shape;171;p30"/>
          <p:cNvSpPr txBox="1"/>
          <p:nvPr/>
        </p:nvSpPr>
        <p:spPr>
          <a:xfrm>
            <a:off x="6721475" y="3460738"/>
            <a:ext cx="1569900" cy="28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Neighborhood B</a:t>
            </a:r>
            <a:endParaRPr/>
          </a:p>
        </p:txBody>
      </p:sp>
      <p:sp>
        <p:nvSpPr>
          <p:cNvPr id="172" name="Google Shape;172;p30"/>
          <p:cNvSpPr txBox="1"/>
          <p:nvPr/>
        </p:nvSpPr>
        <p:spPr>
          <a:xfrm>
            <a:off x="5696450" y="2419950"/>
            <a:ext cx="1569900" cy="28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Neighborhood A</a:t>
            </a:r>
            <a:endParaRPr/>
          </a:p>
        </p:txBody>
      </p:sp>
      <p:sp>
        <p:nvSpPr>
          <p:cNvPr id="173" name="Google Shape;173;p30"/>
          <p:cNvSpPr txBox="1"/>
          <p:nvPr/>
        </p:nvSpPr>
        <p:spPr>
          <a:xfrm>
            <a:off x="5812600" y="1192788"/>
            <a:ext cx="28197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Model with interactions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31"/>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1"/>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Why Neural Nets?</a:t>
            </a:r>
            <a:endParaRPr b="1" sz="3000">
              <a:solidFill>
                <a:srgbClr val="FFFFFF"/>
              </a:solidFill>
            </a:endParaRPr>
          </a:p>
        </p:txBody>
      </p:sp>
      <p:sp>
        <p:nvSpPr>
          <p:cNvPr id="180" name="Google Shape;180;p31"/>
          <p:cNvSpPr txBox="1"/>
          <p:nvPr/>
        </p:nvSpPr>
        <p:spPr>
          <a:xfrm>
            <a:off x="568350" y="992425"/>
            <a:ext cx="7684200" cy="36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Interactions:</a:t>
            </a:r>
            <a:endParaRPr b="1" sz="2400"/>
          </a:p>
          <a:p>
            <a:pPr indent="0" lvl="0" marL="0" rtl="0" algn="l">
              <a:spcBef>
                <a:spcPts val="0"/>
              </a:spcBef>
              <a:spcAft>
                <a:spcPts val="0"/>
              </a:spcAft>
              <a:buNone/>
            </a:pPr>
            <a:r>
              <a:t/>
            </a:r>
            <a:endParaRPr sz="2400"/>
          </a:p>
          <a:p>
            <a:pPr indent="-330200" lvl="0" marL="457200" rtl="0" algn="l">
              <a:lnSpc>
                <a:spcPct val="150000"/>
              </a:lnSpc>
              <a:spcBef>
                <a:spcPts val="0"/>
              </a:spcBef>
              <a:spcAft>
                <a:spcPts val="0"/>
              </a:spcAft>
              <a:buSzPts val="1600"/>
              <a:buChar char="●"/>
            </a:pPr>
            <a:r>
              <a:rPr lang="en" sz="1600"/>
              <a:t>Neural Networks account for interactions really well</a:t>
            </a:r>
            <a:endParaRPr sz="1600"/>
          </a:p>
          <a:p>
            <a:pPr indent="-330200" lvl="0" marL="457200" rtl="0" algn="l">
              <a:lnSpc>
                <a:spcPct val="150000"/>
              </a:lnSpc>
              <a:spcBef>
                <a:spcPts val="0"/>
              </a:spcBef>
              <a:spcAft>
                <a:spcPts val="0"/>
              </a:spcAft>
              <a:buSzPts val="1600"/>
              <a:buChar char="●"/>
            </a:pPr>
            <a:r>
              <a:rPr lang="en" sz="1600"/>
              <a:t>Deep learning uses powerful networks to work with very complex data </a:t>
            </a:r>
            <a:endParaRPr sz="1600"/>
          </a:p>
          <a:p>
            <a:pPr indent="-330200" lvl="1" marL="914400" rtl="0" algn="l">
              <a:lnSpc>
                <a:spcPct val="150000"/>
              </a:lnSpc>
              <a:spcBef>
                <a:spcPts val="0"/>
              </a:spcBef>
              <a:spcAft>
                <a:spcPts val="0"/>
              </a:spcAft>
              <a:buSzPts val="1600"/>
              <a:buChar char="○"/>
            </a:pPr>
            <a:r>
              <a:rPr lang="en" sz="1600"/>
              <a:t>Text</a:t>
            </a:r>
            <a:endParaRPr sz="1600"/>
          </a:p>
          <a:p>
            <a:pPr indent="-330200" lvl="1" marL="914400" rtl="0" algn="l">
              <a:lnSpc>
                <a:spcPct val="150000"/>
              </a:lnSpc>
              <a:spcBef>
                <a:spcPts val="0"/>
              </a:spcBef>
              <a:spcAft>
                <a:spcPts val="0"/>
              </a:spcAft>
              <a:buSzPts val="1600"/>
              <a:buChar char="○"/>
            </a:pPr>
            <a:r>
              <a:rPr lang="en" sz="1600"/>
              <a:t>Images</a:t>
            </a:r>
            <a:endParaRPr sz="1600"/>
          </a:p>
          <a:p>
            <a:pPr indent="-330200" lvl="1" marL="914400" rtl="0" algn="l">
              <a:lnSpc>
                <a:spcPct val="150000"/>
              </a:lnSpc>
              <a:spcBef>
                <a:spcPts val="0"/>
              </a:spcBef>
              <a:spcAft>
                <a:spcPts val="0"/>
              </a:spcAft>
              <a:buSzPts val="1600"/>
              <a:buChar char="○"/>
            </a:pPr>
            <a:r>
              <a:rPr lang="en" sz="1600"/>
              <a:t>Videos</a:t>
            </a:r>
            <a:endParaRPr sz="1600"/>
          </a:p>
          <a:p>
            <a:pPr indent="-330200" lvl="1" marL="914400" rtl="0" algn="l">
              <a:lnSpc>
                <a:spcPct val="150000"/>
              </a:lnSpc>
              <a:spcBef>
                <a:spcPts val="0"/>
              </a:spcBef>
              <a:spcAft>
                <a:spcPts val="0"/>
              </a:spcAft>
              <a:buSzPts val="1600"/>
              <a:buChar char="○"/>
            </a:pPr>
            <a:r>
              <a:rPr lang="en" sz="1600"/>
              <a:t>Audio</a:t>
            </a:r>
            <a:endParaRPr sz="1600"/>
          </a:p>
          <a:p>
            <a:pPr indent="-330200" lvl="1" marL="914400" rtl="0" algn="l">
              <a:lnSpc>
                <a:spcPct val="150000"/>
              </a:lnSpc>
              <a:spcBef>
                <a:spcPts val="0"/>
              </a:spcBef>
              <a:spcAft>
                <a:spcPts val="0"/>
              </a:spcAft>
              <a:buSzPts val="1600"/>
              <a:buChar char="○"/>
            </a:pPr>
            <a:r>
              <a:rPr lang="en" sz="1600"/>
              <a:t>Source Code</a:t>
            </a:r>
            <a:endParaRPr sz="1600"/>
          </a:p>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2"/>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2"/>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What is Neural Nets?</a:t>
            </a:r>
            <a:endParaRPr b="1" sz="3000">
              <a:solidFill>
                <a:srgbClr val="FFFFFF"/>
              </a:solidFill>
            </a:endParaRPr>
          </a:p>
        </p:txBody>
      </p:sp>
      <p:sp>
        <p:nvSpPr>
          <p:cNvPr id="187" name="Google Shape;187;p32"/>
          <p:cNvSpPr txBox="1"/>
          <p:nvPr>
            <p:ph idx="1" type="body"/>
          </p:nvPr>
        </p:nvSpPr>
        <p:spPr>
          <a:xfrm>
            <a:off x="320175" y="113690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sz="1800"/>
          </a:p>
          <a:p>
            <a:pPr indent="0" lvl="0" marL="457200" rtl="0" algn="l">
              <a:spcBef>
                <a:spcPts val="600"/>
              </a:spcBef>
              <a:spcAft>
                <a:spcPts val="0"/>
              </a:spcAft>
              <a:buNone/>
            </a:pPr>
            <a:r>
              <a:t/>
            </a:r>
            <a:endParaRPr sz="1800"/>
          </a:p>
        </p:txBody>
      </p:sp>
      <p:pic>
        <p:nvPicPr>
          <p:cNvPr id="188" name="Google Shape;188;p32"/>
          <p:cNvPicPr preferRelativeResize="0"/>
          <p:nvPr/>
        </p:nvPicPr>
        <p:blipFill>
          <a:blip r:embed="rId3">
            <a:alphaModFix/>
          </a:blip>
          <a:stretch>
            <a:fillRect/>
          </a:stretch>
        </p:blipFill>
        <p:spPr>
          <a:xfrm>
            <a:off x="664071" y="990776"/>
            <a:ext cx="8063768" cy="4017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3"/>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3"/>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What is Neural Nets?</a:t>
            </a:r>
            <a:endParaRPr b="1" sz="3000">
              <a:solidFill>
                <a:srgbClr val="FFFFFF"/>
              </a:solidFill>
            </a:endParaRPr>
          </a:p>
        </p:txBody>
      </p:sp>
      <p:sp>
        <p:nvSpPr>
          <p:cNvPr id="195" name="Google Shape;195;p33"/>
          <p:cNvSpPr txBox="1"/>
          <p:nvPr>
            <p:ph idx="1" type="body"/>
          </p:nvPr>
        </p:nvSpPr>
        <p:spPr>
          <a:xfrm>
            <a:off x="320175" y="1136900"/>
            <a:ext cx="8229600" cy="37257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highlight>
                  <a:srgbClr val="FFFFFF"/>
                </a:highlight>
              </a:rPr>
              <a:t>An artificial neural network is a network of simple elements called artificial neurons, which receive input, change their internal state (activation) according to that input, and produce output depending on the input and activation.</a:t>
            </a:r>
            <a:endParaRPr sz="1800"/>
          </a:p>
          <a:p>
            <a:pPr indent="0" lvl="0" marL="457200" rtl="0" algn="l">
              <a:spcBef>
                <a:spcPts val="600"/>
              </a:spcBef>
              <a:spcAft>
                <a:spcPts val="0"/>
              </a:spcAft>
              <a:buNone/>
            </a:pPr>
            <a:r>
              <a:t/>
            </a:r>
            <a:endParaRPr sz="1800"/>
          </a:p>
        </p:txBody>
      </p:sp>
      <p:pic>
        <p:nvPicPr>
          <p:cNvPr id="196" name="Google Shape;196;p33"/>
          <p:cNvPicPr preferRelativeResize="0"/>
          <p:nvPr/>
        </p:nvPicPr>
        <p:blipFill>
          <a:blip r:embed="rId3">
            <a:alphaModFix/>
          </a:blip>
          <a:stretch>
            <a:fillRect/>
          </a:stretch>
        </p:blipFill>
        <p:spPr>
          <a:xfrm>
            <a:off x="1547038" y="2719025"/>
            <a:ext cx="6049925" cy="2027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4"/>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4"/>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Why Neural Networks</a:t>
            </a:r>
            <a:endParaRPr b="1" sz="3000">
              <a:solidFill>
                <a:srgbClr val="FFFFFF"/>
              </a:solidFill>
            </a:endParaRPr>
          </a:p>
        </p:txBody>
      </p:sp>
      <p:sp>
        <p:nvSpPr>
          <p:cNvPr id="203" name="Google Shape;203;p34"/>
          <p:cNvSpPr/>
          <p:nvPr/>
        </p:nvSpPr>
        <p:spPr>
          <a:xfrm>
            <a:off x="599325" y="2350563"/>
            <a:ext cx="1487268" cy="681588"/>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Neighborhood</a:t>
            </a:r>
            <a:endParaRPr/>
          </a:p>
        </p:txBody>
      </p:sp>
      <p:sp>
        <p:nvSpPr>
          <p:cNvPr id="204" name="Google Shape;204;p34"/>
          <p:cNvSpPr/>
          <p:nvPr/>
        </p:nvSpPr>
        <p:spPr>
          <a:xfrm>
            <a:off x="599325" y="3313775"/>
            <a:ext cx="1487268" cy="681588"/>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Lot Size</a:t>
            </a:r>
            <a:endParaRPr/>
          </a:p>
        </p:txBody>
      </p:sp>
      <p:sp>
        <p:nvSpPr>
          <p:cNvPr id="205" name="Google Shape;205;p34"/>
          <p:cNvSpPr/>
          <p:nvPr/>
        </p:nvSpPr>
        <p:spPr>
          <a:xfrm>
            <a:off x="599325" y="4333725"/>
            <a:ext cx="1487268" cy="681588"/>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Age</a:t>
            </a:r>
            <a:endParaRPr/>
          </a:p>
        </p:txBody>
      </p:sp>
      <p:sp>
        <p:nvSpPr>
          <p:cNvPr id="206" name="Google Shape;206;p34"/>
          <p:cNvSpPr/>
          <p:nvPr/>
        </p:nvSpPr>
        <p:spPr>
          <a:xfrm>
            <a:off x="599325" y="1387362"/>
            <a:ext cx="1487268" cy="681588"/>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Square Feet</a:t>
            </a:r>
            <a:endParaRPr/>
          </a:p>
        </p:txBody>
      </p:sp>
      <p:sp>
        <p:nvSpPr>
          <p:cNvPr id="207" name="Google Shape;207;p34"/>
          <p:cNvSpPr/>
          <p:nvPr/>
        </p:nvSpPr>
        <p:spPr>
          <a:xfrm>
            <a:off x="3571350" y="2820463"/>
            <a:ext cx="1487268" cy="681588"/>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Latent Feature</a:t>
            </a:r>
            <a:endParaRPr/>
          </a:p>
        </p:txBody>
      </p:sp>
      <p:sp>
        <p:nvSpPr>
          <p:cNvPr id="208" name="Google Shape;208;p34"/>
          <p:cNvSpPr/>
          <p:nvPr/>
        </p:nvSpPr>
        <p:spPr>
          <a:xfrm>
            <a:off x="6657025" y="2820463"/>
            <a:ext cx="1487268" cy="681588"/>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Price</a:t>
            </a:r>
            <a:endParaRPr/>
          </a:p>
        </p:txBody>
      </p:sp>
      <p:cxnSp>
        <p:nvCxnSpPr>
          <p:cNvPr id="209" name="Google Shape;209;p34"/>
          <p:cNvCxnSpPr>
            <a:stCxn id="203" idx="3"/>
            <a:endCxn id="207" idx="1"/>
          </p:cNvCxnSpPr>
          <p:nvPr/>
        </p:nvCxnSpPr>
        <p:spPr>
          <a:xfrm>
            <a:off x="2086593" y="2691357"/>
            <a:ext cx="1484700" cy="469800"/>
          </a:xfrm>
          <a:prstGeom prst="straightConnector1">
            <a:avLst/>
          </a:prstGeom>
          <a:noFill/>
          <a:ln cap="flat" cmpd="sng" w="9525">
            <a:solidFill>
              <a:schemeClr val="dk2"/>
            </a:solidFill>
            <a:prstDash val="solid"/>
            <a:round/>
            <a:headEnd len="med" w="med" type="none"/>
            <a:tailEnd len="med" w="med" type="triangle"/>
          </a:ln>
        </p:spPr>
      </p:cxnSp>
      <p:cxnSp>
        <p:nvCxnSpPr>
          <p:cNvPr id="210" name="Google Shape;210;p34"/>
          <p:cNvCxnSpPr>
            <a:stCxn id="204" idx="3"/>
            <a:endCxn id="207" idx="1"/>
          </p:cNvCxnSpPr>
          <p:nvPr/>
        </p:nvCxnSpPr>
        <p:spPr>
          <a:xfrm flipH="1" rot="10800000">
            <a:off x="2086593" y="3161369"/>
            <a:ext cx="1484700" cy="493200"/>
          </a:xfrm>
          <a:prstGeom prst="straightConnector1">
            <a:avLst/>
          </a:prstGeom>
          <a:noFill/>
          <a:ln cap="flat" cmpd="sng" w="9525">
            <a:solidFill>
              <a:schemeClr val="dk2"/>
            </a:solidFill>
            <a:prstDash val="solid"/>
            <a:round/>
            <a:headEnd len="med" w="med" type="none"/>
            <a:tailEnd len="med" w="med" type="triangle"/>
          </a:ln>
        </p:spPr>
      </p:cxnSp>
      <p:cxnSp>
        <p:nvCxnSpPr>
          <p:cNvPr id="211" name="Google Shape;211;p34"/>
          <p:cNvCxnSpPr>
            <a:stCxn id="207" idx="3"/>
            <a:endCxn id="208" idx="1"/>
          </p:cNvCxnSpPr>
          <p:nvPr/>
        </p:nvCxnSpPr>
        <p:spPr>
          <a:xfrm>
            <a:off x="5058618" y="3161257"/>
            <a:ext cx="1598400" cy="0"/>
          </a:xfrm>
          <a:prstGeom prst="straightConnector1">
            <a:avLst/>
          </a:prstGeom>
          <a:noFill/>
          <a:ln cap="flat" cmpd="sng" w="9525">
            <a:solidFill>
              <a:schemeClr val="dk2"/>
            </a:solidFill>
            <a:prstDash val="solid"/>
            <a:round/>
            <a:headEnd len="med" w="med" type="none"/>
            <a:tailEnd len="med" w="med" type="triangle"/>
          </a:ln>
        </p:spPr>
      </p:cxnSp>
      <p:cxnSp>
        <p:nvCxnSpPr>
          <p:cNvPr id="212" name="Google Shape;212;p34"/>
          <p:cNvCxnSpPr>
            <a:stCxn id="205" idx="3"/>
            <a:endCxn id="208" idx="1"/>
          </p:cNvCxnSpPr>
          <p:nvPr/>
        </p:nvCxnSpPr>
        <p:spPr>
          <a:xfrm flipH="1" rot="10800000">
            <a:off x="2086593" y="3161319"/>
            <a:ext cx="4570500" cy="1513200"/>
          </a:xfrm>
          <a:prstGeom prst="straightConnector1">
            <a:avLst/>
          </a:prstGeom>
          <a:noFill/>
          <a:ln cap="flat" cmpd="sng" w="9525">
            <a:solidFill>
              <a:schemeClr val="dk2"/>
            </a:solidFill>
            <a:prstDash val="solid"/>
            <a:round/>
            <a:headEnd len="med" w="med" type="none"/>
            <a:tailEnd len="med" w="med" type="triangle"/>
          </a:ln>
        </p:spPr>
      </p:cxnSp>
      <p:cxnSp>
        <p:nvCxnSpPr>
          <p:cNvPr id="213" name="Google Shape;213;p34"/>
          <p:cNvCxnSpPr>
            <a:stCxn id="206" idx="3"/>
            <a:endCxn id="208" idx="1"/>
          </p:cNvCxnSpPr>
          <p:nvPr/>
        </p:nvCxnSpPr>
        <p:spPr>
          <a:xfrm>
            <a:off x="2086593" y="1728156"/>
            <a:ext cx="4570500" cy="1433100"/>
          </a:xfrm>
          <a:prstGeom prst="straightConnector1">
            <a:avLst/>
          </a:prstGeom>
          <a:noFill/>
          <a:ln cap="flat" cmpd="sng" w="9525">
            <a:solidFill>
              <a:schemeClr val="dk2"/>
            </a:solidFill>
            <a:prstDash val="solid"/>
            <a:round/>
            <a:headEnd len="med" w="med" type="none"/>
            <a:tailEnd len="med" w="med" type="triangle"/>
          </a:ln>
        </p:spPr>
      </p:cxnSp>
      <p:sp>
        <p:nvSpPr>
          <p:cNvPr id="214" name="Google Shape;214;p34"/>
          <p:cNvSpPr txBox="1"/>
          <p:nvPr/>
        </p:nvSpPr>
        <p:spPr>
          <a:xfrm>
            <a:off x="692275" y="812950"/>
            <a:ext cx="1598400" cy="2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Input Layer</a:t>
            </a:r>
            <a:endParaRPr/>
          </a:p>
        </p:txBody>
      </p:sp>
      <p:sp>
        <p:nvSpPr>
          <p:cNvPr id="215" name="Google Shape;215;p34"/>
          <p:cNvSpPr txBox="1"/>
          <p:nvPr/>
        </p:nvSpPr>
        <p:spPr>
          <a:xfrm>
            <a:off x="3604875" y="899450"/>
            <a:ext cx="1817700" cy="37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Hidden Layer</a:t>
            </a:r>
            <a:endParaRPr/>
          </a:p>
        </p:txBody>
      </p:sp>
      <p:sp>
        <p:nvSpPr>
          <p:cNvPr id="216" name="Google Shape;216;p34"/>
          <p:cNvSpPr txBox="1"/>
          <p:nvPr/>
        </p:nvSpPr>
        <p:spPr>
          <a:xfrm>
            <a:off x="6736775" y="938900"/>
            <a:ext cx="1539000" cy="2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Output layer</a:t>
            </a:r>
            <a:endParaRPr/>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5"/>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1000"/>
              </a:spcBef>
              <a:spcAft>
                <a:spcPts val="1000"/>
              </a:spcAft>
              <a:buNone/>
            </a:pPr>
            <a:r>
              <a:t/>
            </a:r>
            <a:endParaRPr/>
          </a:p>
        </p:txBody>
      </p:sp>
      <p:sp>
        <p:nvSpPr>
          <p:cNvPr id="222" name="Google Shape;222;p35"/>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1000"/>
              </a:spcAft>
              <a:buNone/>
            </a:pPr>
            <a:r>
              <a:rPr b="1" lang="en" sz="3000">
                <a:solidFill>
                  <a:srgbClr val="FFFFFF"/>
                </a:solidFill>
              </a:rPr>
              <a:t>Why Neural Networks?</a:t>
            </a:r>
            <a:endParaRPr b="1" sz="3000">
              <a:solidFill>
                <a:srgbClr val="FFFFFF"/>
              </a:solidFill>
            </a:endParaRPr>
          </a:p>
        </p:txBody>
      </p:sp>
      <p:sp>
        <p:nvSpPr>
          <p:cNvPr id="223" name="Google Shape;223;p35"/>
          <p:cNvSpPr txBox="1"/>
          <p:nvPr>
            <p:ph idx="1" type="body"/>
          </p:nvPr>
        </p:nvSpPr>
        <p:spPr>
          <a:xfrm>
            <a:off x="320175" y="1136900"/>
            <a:ext cx="8229600" cy="3725700"/>
          </a:xfrm>
          <a:prstGeom prst="rect">
            <a:avLst/>
          </a:prstGeom>
        </p:spPr>
        <p:txBody>
          <a:bodyPr anchorCtr="0" anchor="t" bIns="91425" lIns="91425" spcFirstLastPara="1" rIns="91425" wrap="square" tIns="91425">
            <a:noAutofit/>
          </a:bodyPr>
          <a:lstStyle/>
          <a:p>
            <a:pPr indent="-342900" lvl="0" marL="457200" rtl="0" algn="l">
              <a:spcBef>
                <a:spcPts val="1000"/>
              </a:spcBef>
              <a:spcAft>
                <a:spcPts val="0"/>
              </a:spcAft>
              <a:buSzPts val="1800"/>
              <a:buChar char="●"/>
            </a:pPr>
            <a:r>
              <a:rPr lang="en" sz="1800"/>
              <a:t>Deep neural network internally build up representation of patterns in the data, and they go through increasingly complex patterns as we go through successively hidden layers of the networks.</a:t>
            </a:r>
            <a:endParaRPr sz="1800"/>
          </a:p>
          <a:p>
            <a:pPr indent="-342900" lvl="0" marL="457200" rtl="0" algn="l">
              <a:spcBef>
                <a:spcPts val="1000"/>
              </a:spcBef>
              <a:spcAft>
                <a:spcPts val="0"/>
              </a:spcAft>
              <a:buSzPts val="1800"/>
              <a:buChar char="●"/>
            </a:pPr>
            <a:r>
              <a:rPr lang="en" sz="1800"/>
              <a:t>Therefore, NN partially replace the need for feature engineering </a:t>
            </a:r>
            <a:endParaRPr sz="1800"/>
          </a:p>
          <a:p>
            <a:pPr indent="-342900" lvl="0" marL="457200" rtl="0" algn="l">
              <a:spcBef>
                <a:spcPts val="1000"/>
              </a:spcBef>
              <a:spcAft>
                <a:spcPts val="1000"/>
              </a:spcAft>
              <a:buSzPts val="1800"/>
              <a:buChar char="●"/>
            </a:pPr>
            <a:r>
              <a:rPr lang="en" sz="1800"/>
              <a:t>Because as the layers increase, the more sophisticated the representations are built from raw data</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6"/>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6"/>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How Neural Nets work?</a:t>
            </a:r>
            <a:endParaRPr b="1" sz="3000">
              <a:solidFill>
                <a:srgbClr val="FFFFFF"/>
              </a:solidFill>
            </a:endParaRPr>
          </a:p>
        </p:txBody>
      </p:sp>
      <p:pic>
        <p:nvPicPr>
          <p:cNvPr id="230" name="Google Shape;230;p36"/>
          <p:cNvPicPr preferRelativeResize="0"/>
          <p:nvPr/>
        </p:nvPicPr>
        <p:blipFill>
          <a:blip r:embed="rId3">
            <a:alphaModFix/>
          </a:blip>
          <a:stretch>
            <a:fillRect/>
          </a:stretch>
        </p:blipFill>
        <p:spPr>
          <a:xfrm>
            <a:off x="1471550" y="906250"/>
            <a:ext cx="5837250" cy="4207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7"/>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7"/>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Forward Propagation</a:t>
            </a:r>
            <a:endParaRPr b="1" sz="3000">
              <a:solidFill>
                <a:srgbClr val="FFFFFF"/>
              </a:solidFill>
            </a:endParaRPr>
          </a:p>
          <a:p>
            <a:pPr indent="0" lvl="0" marL="0" rtl="0" algn="ctr">
              <a:spcBef>
                <a:spcPts val="0"/>
              </a:spcBef>
              <a:spcAft>
                <a:spcPts val="0"/>
              </a:spcAft>
              <a:buNone/>
            </a:pPr>
            <a:r>
              <a:t/>
            </a:r>
            <a:endParaRPr b="1" sz="3000">
              <a:solidFill>
                <a:srgbClr val="FFFFFF"/>
              </a:solidFill>
            </a:endParaRPr>
          </a:p>
        </p:txBody>
      </p:sp>
      <p:sp>
        <p:nvSpPr>
          <p:cNvPr id="237" name="Google Shape;237;p37"/>
          <p:cNvSpPr txBox="1"/>
          <p:nvPr>
            <p:ph idx="1" type="body"/>
          </p:nvPr>
        </p:nvSpPr>
        <p:spPr>
          <a:xfrm>
            <a:off x="320175" y="999875"/>
            <a:ext cx="8229600" cy="3725700"/>
          </a:xfrm>
          <a:prstGeom prst="rect">
            <a:avLst/>
          </a:prstGeom>
        </p:spPr>
        <p:txBody>
          <a:bodyPr anchorCtr="0" anchor="t" bIns="91425" lIns="91425" spcFirstLastPara="1" rIns="91425" wrap="square" tIns="91425">
            <a:noAutofit/>
          </a:bodyPr>
          <a:lstStyle/>
          <a:p>
            <a:pPr indent="0" lvl="0" marL="457200" rtl="0" algn="l">
              <a:spcBef>
                <a:spcPts val="600"/>
              </a:spcBef>
              <a:spcAft>
                <a:spcPts val="0"/>
              </a:spcAft>
              <a:buNone/>
            </a:pPr>
            <a:r>
              <a:t/>
            </a:r>
            <a:endParaRPr sz="1800"/>
          </a:p>
          <a:p>
            <a:pPr indent="0" lvl="0" marL="457200" rtl="0" algn="l">
              <a:spcBef>
                <a:spcPts val="600"/>
              </a:spcBef>
              <a:spcAft>
                <a:spcPts val="0"/>
              </a:spcAft>
              <a:buNone/>
            </a:pPr>
            <a:r>
              <a:t/>
            </a:r>
            <a:endParaRPr sz="1800"/>
          </a:p>
        </p:txBody>
      </p:sp>
      <p:pic>
        <p:nvPicPr>
          <p:cNvPr id="238" name="Google Shape;238;p37"/>
          <p:cNvPicPr preferRelativeResize="0"/>
          <p:nvPr/>
        </p:nvPicPr>
        <p:blipFill>
          <a:blip r:embed="rId3">
            <a:alphaModFix/>
          </a:blip>
          <a:stretch>
            <a:fillRect/>
          </a:stretch>
        </p:blipFill>
        <p:spPr>
          <a:xfrm>
            <a:off x="826516" y="914524"/>
            <a:ext cx="7863035" cy="41568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8"/>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8"/>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Forward Propagation</a:t>
            </a:r>
            <a:endParaRPr b="1" sz="3000">
              <a:solidFill>
                <a:srgbClr val="FFFFFF"/>
              </a:solidFill>
            </a:endParaRPr>
          </a:p>
          <a:p>
            <a:pPr indent="0" lvl="0" marL="0" rtl="0" algn="ctr">
              <a:spcBef>
                <a:spcPts val="0"/>
              </a:spcBef>
              <a:spcAft>
                <a:spcPts val="0"/>
              </a:spcAft>
              <a:buNone/>
            </a:pPr>
            <a:r>
              <a:t/>
            </a:r>
            <a:endParaRPr b="1" sz="3000">
              <a:solidFill>
                <a:srgbClr val="FFFFFF"/>
              </a:solidFill>
            </a:endParaRPr>
          </a:p>
        </p:txBody>
      </p:sp>
      <p:sp>
        <p:nvSpPr>
          <p:cNvPr id="245" name="Google Shape;245;p38"/>
          <p:cNvSpPr txBox="1"/>
          <p:nvPr>
            <p:ph idx="1" type="body"/>
          </p:nvPr>
        </p:nvSpPr>
        <p:spPr>
          <a:xfrm>
            <a:off x="320175" y="999875"/>
            <a:ext cx="8229600" cy="3725700"/>
          </a:xfrm>
          <a:prstGeom prst="rect">
            <a:avLst/>
          </a:prstGeom>
        </p:spPr>
        <p:txBody>
          <a:bodyPr anchorCtr="0" anchor="t" bIns="91425" lIns="91425" spcFirstLastPara="1" rIns="91425" wrap="square" tIns="91425">
            <a:noAutofit/>
          </a:bodyPr>
          <a:lstStyle/>
          <a:p>
            <a:pPr indent="0" lvl="0" marL="457200" rtl="0" algn="l">
              <a:spcBef>
                <a:spcPts val="600"/>
              </a:spcBef>
              <a:spcAft>
                <a:spcPts val="0"/>
              </a:spcAft>
              <a:buNone/>
            </a:pPr>
            <a:r>
              <a:t/>
            </a:r>
            <a:endParaRPr sz="1800"/>
          </a:p>
          <a:p>
            <a:pPr indent="0" lvl="0" marL="457200" rtl="0" algn="l">
              <a:spcBef>
                <a:spcPts val="600"/>
              </a:spcBef>
              <a:spcAft>
                <a:spcPts val="0"/>
              </a:spcAft>
              <a:buNone/>
            </a:pPr>
            <a:r>
              <a:t/>
            </a:r>
            <a:endParaRPr sz="1800"/>
          </a:p>
        </p:txBody>
      </p:sp>
      <p:pic>
        <p:nvPicPr>
          <p:cNvPr id="246" name="Google Shape;246;p38"/>
          <p:cNvPicPr preferRelativeResize="0"/>
          <p:nvPr/>
        </p:nvPicPr>
        <p:blipFill>
          <a:blip r:embed="rId3">
            <a:alphaModFix/>
          </a:blip>
          <a:stretch>
            <a:fillRect/>
          </a:stretch>
        </p:blipFill>
        <p:spPr>
          <a:xfrm>
            <a:off x="1188050" y="1047950"/>
            <a:ext cx="7491176" cy="4095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39"/>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9"/>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Forward Propagation</a:t>
            </a:r>
            <a:endParaRPr b="1" sz="3000">
              <a:solidFill>
                <a:srgbClr val="FFFFFF"/>
              </a:solidFill>
            </a:endParaRPr>
          </a:p>
          <a:p>
            <a:pPr indent="0" lvl="0" marL="0" rtl="0" algn="ctr">
              <a:spcBef>
                <a:spcPts val="0"/>
              </a:spcBef>
              <a:spcAft>
                <a:spcPts val="0"/>
              </a:spcAft>
              <a:buNone/>
            </a:pPr>
            <a:r>
              <a:t/>
            </a:r>
            <a:endParaRPr b="1" sz="3000">
              <a:solidFill>
                <a:srgbClr val="FFFFFF"/>
              </a:solidFill>
            </a:endParaRPr>
          </a:p>
        </p:txBody>
      </p:sp>
      <p:sp>
        <p:nvSpPr>
          <p:cNvPr id="253" name="Google Shape;253;p39"/>
          <p:cNvSpPr txBox="1"/>
          <p:nvPr>
            <p:ph idx="1" type="body"/>
          </p:nvPr>
        </p:nvSpPr>
        <p:spPr>
          <a:xfrm>
            <a:off x="382150" y="999875"/>
            <a:ext cx="8229600" cy="3725700"/>
          </a:xfrm>
          <a:prstGeom prst="rect">
            <a:avLst/>
          </a:prstGeom>
        </p:spPr>
        <p:txBody>
          <a:bodyPr anchorCtr="0" anchor="t" bIns="91425" lIns="91425" spcFirstLastPara="1" rIns="91425" wrap="square" tIns="91425">
            <a:noAutofit/>
          </a:bodyPr>
          <a:lstStyle/>
          <a:p>
            <a:pPr indent="0" lvl="0" marL="457200" rtl="0" algn="l">
              <a:spcBef>
                <a:spcPts val="600"/>
              </a:spcBef>
              <a:spcAft>
                <a:spcPts val="0"/>
              </a:spcAft>
              <a:buNone/>
            </a:pPr>
            <a:r>
              <a:t/>
            </a:r>
            <a:endParaRPr sz="1800"/>
          </a:p>
          <a:p>
            <a:pPr indent="0" lvl="0" marL="457200" rtl="0" algn="l">
              <a:spcBef>
                <a:spcPts val="600"/>
              </a:spcBef>
              <a:spcAft>
                <a:spcPts val="0"/>
              </a:spcAft>
              <a:buNone/>
            </a:pPr>
            <a:r>
              <a:t/>
            </a:r>
            <a:endParaRPr sz="1800"/>
          </a:p>
        </p:txBody>
      </p:sp>
      <p:pic>
        <p:nvPicPr>
          <p:cNvPr id="254" name="Google Shape;254;p39"/>
          <p:cNvPicPr preferRelativeResize="0"/>
          <p:nvPr/>
        </p:nvPicPr>
        <p:blipFill>
          <a:blip r:embed="rId3">
            <a:alphaModFix/>
          </a:blip>
          <a:stretch>
            <a:fillRect/>
          </a:stretch>
        </p:blipFill>
        <p:spPr>
          <a:xfrm>
            <a:off x="1694125" y="1069925"/>
            <a:ext cx="7449877" cy="38877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22"/>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2"/>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Agenda today</a:t>
            </a:r>
            <a:endParaRPr sz="3000"/>
          </a:p>
        </p:txBody>
      </p:sp>
      <p:sp>
        <p:nvSpPr>
          <p:cNvPr id="93" name="Google Shape;93;p22"/>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A brief history of Neural Networks</a:t>
            </a:r>
            <a:endParaRPr sz="2400"/>
          </a:p>
          <a:p>
            <a:pPr indent="-381000" lvl="0" marL="457200" rtl="0" algn="l">
              <a:spcBef>
                <a:spcPts val="0"/>
              </a:spcBef>
              <a:spcAft>
                <a:spcPts val="0"/>
              </a:spcAft>
              <a:buSzPts val="2400"/>
              <a:buChar char="●"/>
            </a:pPr>
            <a:r>
              <a:rPr lang="en" sz="2400"/>
              <a:t>Motivations for Neural Network </a:t>
            </a:r>
            <a:endParaRPr sz="2400"/>
          </a:p>
          <a:p>
            <a:pPr indent="-381000" lvl="0" marL="457200" rtl="0" algn="l">
              <a:spcBef>
                <a:spcPts val="0"/>
              </a:spcBef>
              <a:spcAft>
                <a:spcPts val="0"/>
              </a:spcAft>
              <a:buSzPts val="2400"/>
              <a:buChar char="●"/>
            </a:pPr>
            <a:r>
              <a:rPr lang="en" sz="2400"/>
              <a:t>Intuition of NN - hidden layers, forward propagation, and backpropagation</a:t>
            </a: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40"/>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0"/>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Forward Propagation</a:t>
            </a:r>
            <a:endParaRPr b="1" sz="3000">
              <a:solidFill>
                <a:srgbClr val="FFFFFF"/>
              </a:solidFill>
            </a:endParaRPr>
          </a:p>
          <a:p>
            <a:pPr indent="0" lvl="0" marL="0" rtl="0" algn="ctr">
              <a:spcBef>
                <a:spcPts val="0"/>
              </a:spcBef>
              <a:spcAft>
                <a:spcPts val="0"/>
              </a:spcAft>
              <a:buNone/>
            </a:pPr>
            <a:r>
              <a:t/>
            </a:r>
            <a:endParaRPr b="1" sz="3000">
              <a:solidFill>
                <a:srgbClr val="FFFFFF"/>
              </a:solidFill>
            </a:endParaRPr>
          </a:p>
        </p:txBody>
      </p:sp>
      <p:sp>
        <p:nvSpPr>
          <p:cNvPr id="261" name="Google Shape;261;p40"/>
          <p:cNvSpPr txBox="1"/>
          <p:nvPr>
            <p:ph idx="1" type="body"/>
          </p:nvPr>
        </p:nvSpPr>
        <p:spPr>
          <a:xfrm>
            <a:off x="320175" y="999875"/>
            <a:ext cx="8229600" cy="3725700"/>
          </a:xfrm>
          <a:prstGeom prst="rect">
            <a:avLst/>
          </a:prstGeom>
        </p:spPr>
        <p:txBody>
          <a:bodyPr anchorCtr="0" anchor="t" bIns="91425" lIns="91425" spcFirstLastPara="1" rIns="91425" wrap="square" tIns="91425">
            <a:noAutofit/>
          </a:bodyPr>
          <a:lstStyle/>
          <a:p>
            <a:pPr indent="0" lvl="0" marL="457200" rtl="0" algn="l">
              <a:spcBef>
                <a:spcPts val="600"/>
              </a:spcBef>
              <a:spcAft>
                <a:spcPts val="0"/>
              </a:spcAft>
              <a:buNone/>
            </a:pPr>
            <a:r>
              <a:t/>
            </a:r>
            <a:endParaRPr sz="1800"/>
          </a:p>
          <a:p>
            <a:pPr indent="0" lvl="0" marL="457200" rtl="0" algn="l">
              <a:spcBef>
                <a:spcPts val="600"/>
              </a:spcBef>
              <a:spcAft>
                <a:spcPts val="0"/>
              </a:spcAft>
              <a:buNone/>
            </a:pPr>
            <a:r>
              <a:t/>
            </a:r>
            <a:endParaRPr sz="1800"/>
          </a:p>
        </p:txBody>
      </p:sp>
      <p:pic>
        <p:nvPicPr>
          <p:cNvPr id="262" name="Google Shape;262;p40"/>
          <p:cNvPicPr preferRelativeResize="0"/>
          <p:nvPr/>
        </p:nvPicPr>
        <p:blipFill>
          <a:blip r:embed="rId3">
            <a:alphaModFix/>
          </a:blip>
          <a:stretch>
            <a:fillRect/>
          </a:stretch>
        </p:blipFill>
        <p:spPr>
          <a:xfrm>
            <a:off x="1327125" y="999875"/>
            <a:ext cx="7222650" cy="4026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41"/>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1"/>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Forward Propagation</a:t>
            </a:r>
            <a:endParaRPr b="1" sz="3000">
              <a:solidFill>
                <a:srgbClr val="FFFFFF"/>
              </a:solidFill>
            </a:endParaRPr>
          </a:p>
          <a:p>
            <a:pPr indent="0" lvl="0" marL="0" rtl="0" algn="ctr">
              <a:spcBef>
                <a:spcPts val="0"/>
              </a:spcBef>
              <a:spcAft>
                <a:spcPts val="0"/>
              </a:spcAft>
              <a:buNone/>
            </a:pPr>
            <a:r>
              <a:t/>
            </a:r>
            <a:endParaRPr b="1" sz="3000">
              <a:solidFill>
                <a:srgbClr val="FFFFFF"/>
              </a:solidFill>
            </a:endParaRPr>
          </a:p>
        </p:txBody>
      </p:sp>
      <p:sp>
        <p:nvSpPr>
          <p:cNvPr id="269" name="Google Shape;269;p41"/>
          <p:cNvSpPr txBox="1"/>
          <p:nvPr>
            <p:ph idx="1" type="body"/>
          </p:nvPr>
        </p:nvSpPr>
        <p:spPr>
          <a:xfrm>
            <a:off x="320175" y="999875"/>
            <a:ext cx="8229600" cy="37257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600"/>
              </a:spcBef>
              <a:spcAft>
                <a:spcPts val="0"/>
              </a:spcAft>
              <a:buSzPts val="1800"/>
              <a:buChar char="●"/>
            </a:pPr>
            <a:r>
              <a:rPr lang="en" sz="1800"/>
              <a:t>Multiply the value of a node by the weight of an edge</a:t>
            </a:r>
            <a:endParaRPr sz="1800"/>
          </a:p>
          <a:p>
            <a:pPr indent="-342900" lvl="0" marL="457200" rtl="0" algn="l">
              <a:lnSpc>
                <a:spcPct val="150000"/>
              </a:lnSpc>
              <a:spcBef>
                <a:spcPts val="0"/>
              </a:spcBef>
              <a:spcAft>
                <a:spcPts val="0"/>
              </a:spcAft>
              <a:buSzPts val="1800"/>
              <a:buChar char="●"/>
            </a:pPr>
            <a:r>
              <a:rPr lang="en" sz="1800"/>
              <a:t>Add up all of those which is the dot product</a:t>
            </a:r>
            <a:endParaRPr sz="1800"/>
          </a:p>
          <a:p>
            <a:pPr indent="-342900" lvl="0" marL="457200" rtl="0" algn="l">
              <a:lnSpc>
                <a:spcPct val="150000"/>
              </a:lnSpc>
              <a:spcBef>
                <a:spcPts val="0"/>
              </a:spcBef>
              <a:spcAft>
                <a:spcPts val="0"/>
              </a:spcAft>
              <a:buSzPts val="1800"/>
              <a:buChar char="●"/>
            </a:pPr>
            <a:r>
              <a:rPr lang="en" sz="1800"/>
              <a:t>Forward propagate one data point at a time</a:t>
            </a:r>
            <a:endParaRPr sz="1800"/>
          </a:p>
          <a:p>
            <a:pPr indent="-342900" lvl="0" marL="457200" rtl="0" algn="l">
              <a:lnSpc>
                <a:spcPct val="150000"/>
              </a:lnSpc>
              <a:spcBef>
                <a:spcPts val="0"/>
              </a:spcBef>
              <a:spcAft>
                <a:spcPts val="0"/>
              </a:spcAft>
              <a:buSzPts val="1800"/>
              <a:buChar char="●"/>
            </a:pPr>
            <a:r>
              <a:rPr lang="en" sz="1800"/>
              <a:t>Output layer is the prediction for that data point</a:t>
            </a:r>
            <a:endParaRPr sz="1800"/>
          </a:p>
          <a:p>
            <a:pPr indent="0" lvl="0" marL="457200" rtl="0" algn="l">
              <a:spcBef>
                <a:spcPts val="600"/>
              </a:spcBef>
              <a:spcAft>
                <a:spcPts val="0"/>
              </a:spcAft>
              <a:buNone/>
            </a:pPr>
            <a:r>
              <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42"/>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2"/>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Forward Propagation</a:t>
            </a:r>
            <a:endParaRPr b="1" sz="3000">
              <a:solidFill>
                <a:srgbClr val="FFFFFF"/>
              </a:solidFill>
            </a:endParaRPr>
          </a:p>
          <a:p>
            <a:pPr indent="0" lvl="0" marL="0" rtl="0" algn="ctr">
              <a:spcBef>
                <a:spcPts val="0"/>
              </a:spcBef>
              <a:spcAft>
                <a:spcPts val="0"/>
              </a:spcAft>
              <a:buNone/>
            </a:pPr>
            <a:r>
              <a:t/>
            </a:r>
            <a:endParaRPr b="1" sz="3000">
              <a:solidFill>
                <a:srgbClr val="FFFFFF"/>
              </a:solidFill>
            </a:endParaRPr>
          </a:p>
        </p:txBody>
      </p:sp>
      <p:sp>
        <p:nvSpPr>
          <p:cNvPr id="276" name="Google Shape;276;p42"/>
          <p:cNvSpPr txBox="1"/>
          <p:nvPr>
            <p:ph idx="1" type="body"/>
          </p:nvPr>
        </p:nvSpPr>
        <p:spPr>
          <a:xfrm>
            <a:off x="320175" y="999875"/>
            <a:ext cx="8229600" cy="3725700"/>
          </a:xfrm>
          <a:prstGeom prst="rect">
            <a:avLst/>
          </a:prstGeom>
        </p:spPr>
        <p:txBody>
          <a:bodyPr anchorCtr="0" anchor="t" bIns="91425" lIns="91425" spcFirstLastPara="1" rIns="91425" wrap="square" tIns="91425">
            <a:noAutofit/>
          </a:bodyPr>
          <a:lstStyle/>
          <a:p>
            <a:pPr indent="0" lvl="0" marL="457200" rtl="0" algn="l">
              <a:spcBef>
                <a:spcPts val="600"/>
              </a:spcBef>
              <a:spcAft>
                <a:spcPts val="0"/>
              </a:spcAft>
              <a:buNone/>
            </a:pPr>
            <a:r>
              <a:t/>
            </a:r>
            <a:endParaRPr sz="1800"/>
          </a:p>
          <a:p>
            <a:pPr indent="0" lvl="0" marL="457200" rtl="0" algn="l">
              <a:spcBef>
                <a:spcPts val="600"/>
              </a:spcBef>
              <a:spcAft>
                <a:spcPts val="0"/>
              </a:spcAft>
              <a:buNone/>
            </a:pPr>
            <a:r>
              <a:t/>
            </a:r>
            <a:endParaRPr sz="1800"/>
          </a:p>
        </p:txBody>
      </p:sp>
      <p:pic>
        <p:nvPicPr>
          <p:cNvPr id="277" name="Google Shape;277;p42"/>
          <p:cNvPicPr preferRelativeResize="0"/>
          <p:nvPr/>
        </p:nvPicPr>
        <p:blipFill>
          <a:blip r:embed="rId3">
            <a:alphaModFix/>
          </a:blip>
          <a:stretch>
            <a:fillRect/>
          </a:stretch>
        </p:blipFill>
        <p:spPr>
          <a:xfrm>
            <a:off x="867875" y="899450"/>
            <a:ext cx="7763550" cy="40684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3"/>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3"/>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Forward Propagation</a:t>
            </a:r>
            <a:endParaRPr b="1" sz="3000">
              <a:solidFill>
                <a:srgbClr val="FFFFFF"/>
              </a:solidFill>
            </a:endParaRPr>
          </a:p>
          <a:p>
            <a:pPr indent="0" lvl="0" marL="0" rtl="0" algn="ctr">
              <a:spcBef>
                <a:spcPts val="0"/>
              </a:spcBef>
              <a:spcAft>
                <a:spcPts val="0"/>
              </a:spcAft>
              <a:buNone/>
            </a:pPr>
            <a:r>
              <a:t/>
            </a:r>
            <a:endParaRPr b="1" sz="3000">
              <a:solidFill>
                <a:srgbClr val="FFFFFF"/>
              </a:solidFill>
            </a:endParaRPr>
          </a:p>
        </p:txBody>
      </p:sp>
      <p:sp>
        <p:nvSpPr>
          <p:cNvPr id="284" name="Google Shape;284;p43"/>
          <p:cNvSpPr txBox="1"/>
          <p:nvPr>
            <p:ph idx="1" type="body"/>
          </p:nvPr>
        </p:nvSpPr>
        <p:spPr>
          <a:xfrm>
            <a:off x="320175" y="999875"/>
            <a:ext cx="8229600" cy="3725700"/>
          </a:xfrm>
          <a:prstGeom prst="rect">
            <a:avLst/>
          </a:prstGeom>
        </p:spPr>
        <p:txBody>
          <a:bodyPr anchorCtr="0" anchor="t" bIns="91425" lIns="91425" spcFirstLastPara="1" rIns="91425" wrap="square" tIns="91425">
            <a:noAutofit/>
          </a:bodyPr>
          <a:lstStyle/>
          <a:p>
            <a:pPr indent="0" lvl="0" marL="457200" rtl="0" algn="l">
              <a:spcBef>
                <a:spcPts val="600"/>
              </a:spcBef>
              <a:spcAft>
                <a:spcPts val="0"/>
              </a:spcAft>
              <a:buNone/>
            </a:pPr>
            <a:r>
              <a:t/>
            </a:r>
            <a:endParaRPr sz="1800"/>
          </a:p>
          <a:p>
            <a:pPr indent="0" lvl="0" marL="457200" rtl="0" algn="l">
              <a:spcBef>
                <a:spcPts val="600"/>
              </a:spcBef>
              <a:spcAft>
                <a:spcPts val="0"/>
              </a:spcAft>
              <a:buNone/>
            </a:pPr>
            <a:r>
              <a:t/>
            </a:r>
            <a:endParaRPr sz="1800"/>
          </a:p>
        </p:txBody>
      </p:sp>
      <p:pic>
        <p:nvPicPr>
          <p:cNvPr id="285" name="Google Shape;285;p43"/>
          <p:cNvPicPr preferRelativeResize="0"/>
          <p:nvPr/>
        </p:nvPicPr>
        <p:blipFill>
          <a:blip r:embed="rId3">
            <a:alphaModFix/>
          </a:blip>
          <a:stretch>
            <a:fillRect/>
          </a:stretch>
        </p:blipFill>
        <p:spPr>
          <a:xfrm>
            <a:off x="1033125" y="831900"/>
            <a:ext cx="7604800" cy="4112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44"/>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4"/>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Activation Functions </a:t>
            </a:r>
            <a:endParaRPr b="1" sz="3000">
              <a:solidFill>
                <a:srgbClr val="FFFFFF"/>
              </a:solidFill>
            </a:endParaRPr>
          </a:p>
          <a:p>
            <a:pPr indent="0" lvl="0" marL="0" rtl="0" algn="ctr">
              <a:spcBef>
                <a:spcPts val="0"/>
              </a:spcBef>
              <a:spcAft>
                <a:spcPts val="0"/>
              </a:spcAft>
              <a:buNone/>
            </a:pPr>
            <a:r>
              <a:t/>
            </a:r>
            <a:endParaRPr b="1" sz="3000">
              <a:solidFill>
                <a:srgbClr val="FFFFFF"/>
              </a:solidFill>
            </a:endParaRPr>
          </a:p>
        </p:txBody>
      </p:sp>
      <p:sp>
        <p:nvSpPr>
          <p:cNvPr id="292" name="Google Shape;292;p44"/>
          <p:cNvSpPr txBox="1"/>
          <p:nvPr>
            <p:ph idx="1" type="body"/>
          </p:nvPr>
        </p:nvSpPr>
        <p:spPr>
          <a:xfrm>
            <a:off x="320175" y="999875"/>
            <a:ext cx="8229600" cy="3725700"/>
          </a:xfrm>
          <a:prstGeom prst="rect">
            <a:avLst/>
          </a:prstGeom>
        </p:spPr>
        <p:txBody>
          <a:bodyPr anchorCtr="0" anchor="t" bIns="91425" lIns="91425" spcFirstLastPara="1" rIns="91425" wrap="square" tIns="91425">
            <a:noAutofit/>
          </a:bodyPr>
          <a:lstStyle/>
          <a:p>
            <a:pPr indent="0" lvl="0" marL="457200" rtl="0" algn="l">
              <a:spcBef>
                <a:spcPts val="600"/>
              </a:spcBef>
              <a:spcAft>
                <a:spcPts val="0"/>
              </a:spcAft>
              <a:buNone/>
            </a:pPr>
            <a:r>
              <a:t/>
            </a:r>
            <a:endParaRPr sz="1600"/>
          </a:p>
          <a:p>
            <a:pPr indent="0" lvl="0" marL="457200" rtl="0" algn="l">
              <a:spcBef>
                <a:spcPts val="600"/>
              </a:spcBef>
              <a:spcAft>
                <a:spcPts val="0"/>
              </a:spcAft>
              <a:buNone/>
            </a:pPr>
            <a:r>
              <a:rPr lang="en" sz="1600">
                <a:solidFill>
                  <a:srgbClr val="595858"/>
                </a:solidFill>
                <a:highlight>
                  <a:srgbClr val="FFFFFF"/>
                </a:highlight>
              </a:rPr>
              <a:t>Activation functions are an extremely important feature of the artificial neural networks. They basically decide whether a neuron should be activated or not. Whether the information that the neuron is receiving is relevant for the given information or should it be ignored.</a:t>
            </a:r>
            <a:endParaRPr sz="1600">
              <a:solidFill>
                <a:srgbClr val="595858"/>
              </a:solidFill>
              <a:highlight>
                <a:srgbClr val="FFFFFF"/>
              </a:highlight>
            </a:endParaRPr>
          </a:p>
          <a:p>
            <a:pPr indent="0" lvl="0" marL="457200" rtl="0" algn="l">
              <a:spcBef>
                <a:spcPts val="600"/>
              </a:spcBef>
              <a:spcAft>
                <a:spcPts val="0"/>
              </a:spcAft>
              <a:buNone/>
            </a:pPr>
            <a:r>
              <a:t/>
            </a:r>
            <a:endParaRPr sz="1600">
              <a:solidFill>
                <a:srgbClr val="595858"/>
              </a:solidFill>
              <a:highlight>
                <a:srgbClr val="FFFFFF"/>
              </a:highlight>
            </a:endParaRPr>
          </a:p>
          <a:p>
            <a:pPr indent="0" lvl="0" marL="457200" rtl="0" algn="l">
              <a:spcBef>
                <a:spcPts val="600"/>
              </a:spcBef>
              <a:spcAft>
                <a:spcPts val="0"/>
              </a:spcAft>
              <a:buNone/>
            </a:pPr>
            <a:r>
              <a:t/>
            </a:r>
            <a:endParaRPr sz="1600">
              <a:solidFill>
                <a:srgbClr val="595858"/>
              </a:solidFill>
              <a:highlight>
                <a:srgbClr val="FFFFFF"/>
              </a:highlight>
            </a:endParaRPr>
          </a:p>
          <a:p>
            <a:pPr indent="0" lvl="0" marL="457200" rtl="0" algn="l">
              <a:spcBef>
                <a:spcPts val="600"/>
              </a:spcBef>
              <a:spcAft>
                <a:spcPts val="0"/>
              </a:spcAft>
              <a:buNone/>
            </a:pPr>
            <a:r>
              <a:t/>
            </a:r>
            <a:endParaRPr sz="1600">
              <a:solidFill>
                <a:srgbClr val="595858"/>
              </a:solidFill>
              <a:highlight>
                <a:srgbClr val="FFFFFF"/>
              </a:highlight>
            </a:endParaRPr>
          </a:p>
          <a:p>
            <a:pPr indent="0" lvl="0" marL="457200" rtl="0" algn="l">
              <a:spcBef>
                <a:spcPts val="600"/>
              </a:spcBef>
              <a:spcAft>
                <a:spcPts val="0"/>
              </a:spcAft>
              <a:buNone/>
            </a:pPr>
            <a:r>
              <a:t/>
            </a:r>
            <a:endParaRPr sz="1600">
              <a:solidFill>
                <a:srgbClr val="595858"/>
              </a:solidFill>
              <a:highlight>
                <a:srgbClr val="FFFFFF"/>
              </a:highlight>
            </a:endParaRPr>
          </a:p>
          <a:p>
            <a:pPr indent="0" lvl="0" marL="457200" rtl="0" algn="l">
              <a:spcBef>
                <a:spcPts val="600"/>
              </a:spcBef>
              <a:spcAft>
                <a:spcPts val="0"/>
              </a:spcAft>
              <a:buNone/>
            </a:pPr>
            <a:r>
              <a:rPr lang="en" sz="1600">
                <a:solidFill>
                  <a:srgbClr val="595858"/>
                </a:solidFill>
                <a:highlight>
                  <a:srgbClr val="FFFFFF"/>
                </a:highlight>
              </a:rPr>
              <a:t>The activation function is the non linear transformation that we do over the input signal. This transformed output is then sen to the next layer of neurons as input.</a:t>
            </a:r>
            <a:endParaRPr sz="1600"/>
          </a:p>
        </p:txBody>
      </p:sp>
      <p:pic>
        <p:nvPicPr>
          <p:cNvPr id="293" name="Google Shape;293;p44"/>
          <p:cNvPicPr preferRelativeResize="0"/>
          <p:nvPr/>
        </p:nvPicPr>
        <p:blipFill>
          <a:blip r:embed="rId3">
            <a:alphaModFix/>
          </a:blip>
          <a:stretch>
            <a:fillRect/>
          </a:stretch>
        </p:blipFill>
        <p:spPr>
          <a:xfrm>
            <a:off x="2421525" y="2823813"/>
            <a:ext cx="3867150" cy="4667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45"/>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5"/>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Activation Functions</a:t>
            </a:r>
            <a:r>
              <a:rPr b="1" lang="en" sz="3000">
                <a:solidFill>
                  <a:srgbClr val="FFFFFF"/>
                </a:solidFill>
              </a:rPr>
              <a:t> </a:t>
            </a:r>
            <a:endParaRPr b="1" sz="3000">
              <a:solidFill>
                <a:srgbClr val="FFFFFF"/>
              </a:solidFill>
            </a:endParaRPr>
          </a:p>
          <a:p>
            <a:pPr indent="0" lvl="0" marL="0" rtl="0" algn="ctr">
              <a:spcBef>
                <a:spcPts val="0"/>
              </a:spcBef>
              <a:spcAft>
                <a:spcPts val="0"/>
              </a:spcAft>
              <a:buNone/>
            </a:pPr>
            <a:r>
              <a:t/>
            </a:r>
            <a:endParaRPr b="1" sz="3000">
              <a:solidFill>
                <a:srgbClr val="FFFFFF"/>
              </a:solidFill>
            </a:endParaRPr>
          </a:p>
        </p:txBody>
      </p:sp>
      <p:sp>
        <p:nvSpPr>
          <p:cNvPr id="300" name="Google Shape;300;p45"/>
          <p:cNvSpPr txBox="1"/>
          <p:nvPr>
            <p:ph idx="1" type="body"/>
          </p:nvPr>
        </p:nvSpPr>
        <p:spPr>
          <a:xfrm>
            <a:off x="320175" y="999875"/>
            <a:ext cx="8229600" cy="3725700"/>
          </a:xfrm>
          <a:prstGeom prst="rect">
            <a:avLst/>
          </a:prstGeom>
        </p:spPr>
        <p:txBody>
          <a:bodyPr anchorCtr="0" anchor="t" bIns="91425" lIns="91425" spcFirstLastPara="1" rIns="91425" wrap="square" tIns="91425">
            <a:noAutofit/>
          </a:bodyPr>
          <a:lstStyle/>
          <a:p>
            <a:pPr indent="0" lvl="0" marL="457200" rtl="0" algn="l">
              <a:spcBef>
                <a:spcPts val="600"/>
              </a:spcBef>
              <a:spcAft>
                <a:spcPts val="0"/>
              </a:spcAft>
              <a:buNone/>
            </a:pPr>
            <a:r>
              <a:t/>
            </a:r>
            <a:endParaRPr sz="1800"/>
          </a:p>
          <a:p>
            <a:pPr indent="0" lvl="0" marL="457200" rtl="0" algn="l">
              <a:spcBef>
                <a:spcPts val="600"/>
              </a:spcBef>
              <a:spcAft>
                <a:spcPts val="0"/>
              </a:spcAft>
              <a:buNone/>
            </a:pPr>
            <a:r>
              <a:t/>
            </a:r>
            <a:endParaRPr sz="1800"/>
          </a:p>
        </p:txBody>
      </p:sp>
      <p:pic>
        <p:nvPicPr>
          <p:cNvPr id="301" name="Google Shape;301;p45"/>
          <p:cNvPicPr preferRelativeResize="0"/>
          <p:nvPr/>
        </p:nvPicPr>
        <p:blipFill>
          <a:blip r:embed="rId3">
            <a:alphaModFix/>
          </a:blip>
          <a:stretch>
            <a:fillRect/>
          </a:stretch>
        </p:blipFill>
        <p:spPr>
          <a:xfrm>
            <a:off x="1218775" y="831900"/>
            <a:ext cx="6432401" cy="42467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46"/>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6"/>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Activation Functions </a:t>
            </a:r>
            <a:endParaRPr b="1" sz="3000">
              <a:solidFill>
                <a:srgbClr val="FFFFFF"/>
              </a:solidFill>
            </a:endParaRPr>
          </a:p>
          <a:p>
            <a:pPr indent="0" lvl="0" marL="0" rtl="0" algn="ctr">
              <a:spcBef>
                <a:spcPts val="0"/>
              </a:spcBef>
              <a:spcAft>
                <a:spcPts val="0"/>
              </a:spcAft>
              <a:buNone/>
            </a:pPr>
            <a:r>
              <a:t/>
            </a:r>
            <a:endParaRPr b="1" sz="3000">
              <a:solidFill>
                <a:srgbClr val="FFFFFF"/>
              </a:solidFill>
            </a:endParaRPr>
          </a:p>
        </p:txBody>
      </p:sp>
      <p:sp>
        <p:nvSpPr>
          <p:cNvPr id="308" name="Google Shape;308;p46"/>
          <p:cNvSpPr txBox="1"/>
          <p:nvPr>
            <p:ph idx="1" type="body"/>
          </p:nvPr>
        </p:nvSpPr>
        <p:spPr>
          <a:xfrm>
            <a:off x="320175" y="999875"/>
            <a:ext cx="8229600" cy="3725700"/>
          </a:xfrm>
          <a:prstGeom prst="rect">
            <a:avLst/>
          </a:prstGeom>
        </p:spPr>
        <p:txBody>
          <a:bodyPr anchorCtr="0" anchor="t" bIns="91425" lIns="91425" spcFirstLastPara="1" rIns="91425" wrap="square" tIns="91425">
            <a:noAutofit/>
          </a:bodyPr>
          <a:lstStyle/>
          <a:p>
            <a:pPr indent="0" lvl="0" marL="457200" rtl="0" algn="l">
              <a:spcBef>
                <a:spcPts val="600"/>
              </a:spcBef>
              <a:spcAft>
                <a:spcPts val="0"/>
              </a:spcAft>
              <a:buNone/>
            </a:pPr>
            <a:r>
              <a:t/>
            </a:r>
            <a:endParaRPr sz="1800"/>
          </a:p>
          <a:p>
            <a:pPr indent="0" lvl="0" marL="457200" rtl="0" algn="l">
              <a:spcBef>
                <a:spcPts val="600"/>
              </a:spcBef>
              <a:spcAft>
                <a:spcPts val="0"/>
              </a:spcAft>
              <a:buNone/>
            </a:pPr>
            <a:r>
              <a:t/>
            </a:r>
            <a:endParaRPr sz="1800"/>
          </a:p>
        </p:txBody>
      </p:sp>
      <p:pic>
        <p:nvPicPr>
          <p:cNvPr id="309" name="Google Shape;309;p46"/>
          <p:cNvPicPr preferRelativeResize="0"/>
          <p:nvPr/>
        </p:nvPicPr>
        <p:blipFill>
          <a:blip r:embed="rId3">
            <a:alphaModFix/>
          </a:blip>
          <a:stretch>
            <a:fillRect/>
          </a:stretch>
        </p:blipFill>
        <p:spPr>
          <a:xfrm>
            <a:off x="1073298" y="875950"/>
            <a:ext cx="7099225" cy="41436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47"/>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7"/>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Activation Functions </a:t>
            </a:r>
            <a:endParaRPr b="1" sz="3000">
              <a:solidFill>
                <a:srgbClr val="FFFFFF"/>
              </a:solidFill>
            </a:endParaRPr>
          </a:p>
          <a:p>
            <a:pPr indent="0" lvl="0" marL="0" rtl="0" algn="ctr">
              <a:spcBef>
                <a:spcPts val="0"/>
              </a:spcBef>
              <a:spcAft>
                <a:spcPts val="0"/>
              </a:spcAft>
              <a:buNone/>
            </a:pPr>
            <a:r>
              <a:t/>
            </a:r>
            <a:endParaRPr b="1" sz="3000">
              <a:solidFill>
                <a:srgbClr val="FFFFFF"/>
              </a:solidFill>
            </a:endParaRPr>
          </a:p>
        </p:txBody>
      </p:sp>
      <p:sp>
        <p:nvSpPr>
          <p:cNvPr id="316" name="Google Shape;316;p47"/>
          <p:cNvSpPr txBox="1"/>
          <p:nvPr>
            <p:ph idx="1" type="body"/>
          </p:nvPr>
        </p:nvSpPr>
        <p:spPr>
          <a:xfrm>
            <a:off x="320175" y="999875"/>
            <a:ext cx="8229600" cy="3725700"/>
          </a:xfrm>
          <a:prstGeom prst="rect">
            <a:avLst/>
          </a:prstGeom>
        </p:spPr>
        <p:txBody>
          <a:bodyPr anchorCtr="0" anchor="t" bIns="91425" lIns="91425" spcFirstLastPara="1" rIns="91425" wrap="square" tIns="91425">
            <a:noAutofit/>
          </a:bodyPr>
          <a:lstStyle/>
          <a:p>
            <a:pPr indent="0" lvl="0" marL="457200" rtl="0" algn="l">
              <a:spcBef>
                <a:spcPts val="600"/>
              </a:spcBef>
              <a:spcAft>
                <a:spcPts val="0"/>
              </a:spcAft>
              <a:buNone/>
            </a:pPr>
            <a:r>
              <a:t/>
            </a:r>
            <a:endParaRPr sz="1800"/>
          </a:p>
          <a:p>
            <a:pPr indent="0" lvl="0" marL="457200" rtl="0" algn="l">
              <a:spcBef>
                <a:spcPts val="600"/>
              </a:spcBef>
              <a:spcAft>
                <a:spcPts val="0"/>
              </a:spcAft>
              <a:buNone/>
            </a:pPr>
            <a:r>
              <a:t/>
            </a:r>
            <a:endParaRPr sz="1800"/>
          </a:p>
        </p:txBody>
      </p:sp>
      <p:pic>
        <p:nvPicPr>
          <p:cNvPr id="317" name="Google Shape;317;p47"/>
          <p:cNvPicPr preferRelativeResize="0"/>
          <p:nvPr/>
        </p:nvPicPr>
        <p:blipFill>
          <a:blip r:embed="rId3">
            <a:alphaModFix/>
          </a:blip>
          <a:stretch>
            <a:fillRect/>
          </a:stretch>
        </p:blipFill>
        <p:spPr>
          <a:xfrm>
            <a:off x="1218998" y="886225"/>
            <a:ext cx="7106800" cy="40920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48"/>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8"/>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Activation Functions </a:t>
            </a:r>
            <a:endParaRPr b="1" sz="3000">
              <a:solidFill>
                <a:srgbClr val="FFFFFF"/>
              </a:solidFill>
            </a:endParaRPr>
          </a:p>
          <a:p>
            <a:pPr indent="0" lvl="0" marL="0" rtl="0" algn="ctr">
              <a:spcBef>
                <a:spcPts val="0"/>
              </a:spcBef>
              <a:spcAft>
                <a:spcPts val="0"/>
              </a:spcAft>
              <a:buNone/>
            </a:pPr>
            <a:r>
              <a:t/>
            </a:r>
            <a:endParaRPr b="1" sz="3000">
              <a:solidFill>
                <a:srgbClr val="FFFFFF"/>
              </a:solidFill>
            </a:endParaRPr>
          </a:p>
        </p:txBody>
      </p:sp>
      <p:sp>
        <p:nvSpPr>
          <p:cNvPr id="324" name="Google Shape;324;p48"/>
          <p:cNvSpPr txBox="1"/>
          <p:nvPr>
            <p:ph idx="1" type="body"/>
          </p:nvPr>
        </p:nvSpPr>
        <p:spPr>
          <a:xfrm>
            <a:off x="320175" y="999875"/>
            <a:ext cx="8229600" cy="3725700"/>
          </a:xfrm>
          <a:prstGeom prst="rect">
            <a:avLst/>
          </a:prstGeom>
        </p:spPr>
        <p:txBody>
          <a:bodyPr anchorCtr="0" anchor="t" bIns="91425" lIns="91425" spcFirstLastPara="1" rIns="91425" wrap="square" tIns="91425">
            <a:noAutofit/>
          </a:bodyPr>
          <a:lstStyle/>
          <a:p>
            <a:pPr indent="0" lvl="0" marL="457200" rtl="0" algn="l">
              <a:spcBef>
                <a:spcPts val="600"/>
              </a:spcBef>
              <a:spcAft>
                <a:spcPts val="0"/>
              </a:spcAft>
              <a:buNone/>
            </a:pPr>
            <a:r>
              <a:t/>
            </a:r>
            <a:endParaRPr sz="1800"/>
          </a:p>
          <a:p>
            <a:pPr indent="0" lvl="0" marL="457200" rtl="0" algn="l">
              <a:spcBef>
                <a:spcPts val="600"/>
              </a:spcBef>
              <a:spcAft>
                <a:spcPts val="0"/>
              </a:spcAft>
              <a:buNone/>
            </a:pPr>
            <a:r>
              <a:t/>
            </a:r>
            <a:endParaRPr sz="1800"/>
          </a:p>
        </p:txBody>
      </p:sp>
      <p:pic>
        <p:nvPicPr>
          <p:cNvPr id="325" name="Google Shape;325;p48"/>
          <p:cNvPicPr preferRelativeResize="0"/>
          <p:nvPr/>
        </p:nvPicPr>
        <p:blipFill>
          <a:blip r:embed="rId3">
            <a:alphaModFix/>
          </a:blip>
          <a:stretch>
            <a:fillRect/>
          </a:stretch>
        </p:blipFill>
        <p:spPr>
          <a:xfrm>
            <a:off x="1207673" y="831900"/>
            <a:ext cx="6682351" cy="42516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49"/>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9"/>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Deeper Networks</a:t>
            </a:r>
            <a:endParaRPr b="1" sz="3000">
              <a:solidFill>
                <a:srgbClr val="FFFFFF"/>
              </a:solidFill>
            </a:endParaRPr>
          </a:p>
          <a:p>
            <a:pPr indent="0" lvl="0" marL="0" rtl="0" algn="ctr">
              <a:spcBef>
                <a:spcPts val="0"/>
              </a:spcBef>
              <a:spcAft>
                <a:spcPts val="0"/>
              </a:spcAft>
              <a:buNone/>
            </a:pPr>
            <a:r>
              <a:t/>
            </a:r>
            <a:endParaRPr b="1" sz="3000">
              <a:solidFill>
                <a:srgbClr val="FFFFFF"/>
              </a:solidFill>
            </a:endParaRPr>
          </a:p>
        </p:txBody>
      </p:sp>
      <p:sp>
        <p:nvSpPr>
          <p:cNvPr id="332" name="Google Shape;332;p49"/>
          <p:cNvSpPr txBox="1"/>
          <p:nvPr>
            <p:ph idx="1" type="body"/>
          </p:nvPr>
        </p:nvSpPr>
        <p:spPr>
          <a:xfrm>
            <a:off x="320175" y="999875"/>
            <a:ext cx="8229600" cy="3725700"/>
          </a:xfrm>
          <a:prstGeom prst="rect">
            <a:avLst/>
          </a:prstGeom>
        </p:spPr>
        <p:txBody>
          <a:bodyPr anchorCtr="0" anchor="t" bIns="91425" lIns="91425" spcFirstLastPara="1" rIns="91425" wrap="square" tIns="91425">
            <a:noAutofit/>
          </a:bodyPr>
          <a:lstStyle/>
          <a:p>
            <a:pPr indent="0" lvl="0" marL="457200" rtl="0" algn="l">
              <a:spcBef>
                <a:spcPts val="600"/>
              </a:spcBef>
              <a:spcAft>
                <a:spcPts val="0"/>
              </a:spcAft>
              <a:buNone/>
            </a:pPr>
            <a:r>
              <a:t/>
            </a:r>
            <a:endParaRPr sz="1800"/>
          </a:p>
          <a:p>
            <a:pPr indent="0" lvl="0" marL="457200" rtl="0" algn="l">
              <a:spcBef>
                <a:spcPts val="600"/>
              </a:spcBef>
              <a:spcAft>
                <a:spcPts val="0"/>
              </a:spcAft>
              <a:buNone/>
            </a:pPr>
            <a:r>
              <a:t/>
            </a:r>
            <a:endParaRPr sz="1800"/>
          </a:p>
        </p:txBody>
      </p:sp>
      <p:pic>
        <p:nvPicPr>
          <p:cNvPr id="333" name="Google Shape;333;p49"/>
          <p:cNvPicPr preferRelativeResize="0"/>
          <p:nvPr/>
        </p:nvPicPr>
        <p:blipFill>
          <a:blip r:embed="rId3">
            <a:alphaModFix/>
          </a:blip>
          <a:stretch>
            <a:fillRect/>
          </a:stretch>
        </p:blipFill>
        <p:spPr>
          <a:xfrm>
            <a:off x="754250" y="831899"/>
            <a:ext cx="8110875" cy="44688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23"/>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3"/>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Students will be able to...</a:t>
            </a:r>
            <a:endParaRPr sz="3000"/>
          </a:p>
        </p:txBody>
      </p:sp>
      <p:sp>
        <p:nvSpPr>
          <p:cNvPr id="100" name="Google Shape;100;p23"/>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Understand the motivation and need for neural nets</a:t>
            </a:r>
            <a:endParaRPr sz="2400"/>
          </a:p>
          <a:p>
            <a:pPr indent="-381000" lvl="0" marL="457200" rtl="0" algn="l">
              <a:spcBef>
                <a:spcPts val="0"/>
              </a:spcBef>
              <a:spcAft>
                <a:spcPts val="0"/>
              </a:spcAft>
              <a:buSzPts val="2400"/>
              <a:buChar char="●"/>
            </a:pPr>
            <a:r>
              <a:rPr lang="en" sz="2400"/>
              <a:t>Understand and explain the similarity and difference between linear regression and neural nets</a:t>
            </a:r>
            <a:endParaRPr sz="2400"/>
          </a:p>
          <a:p>
            <a:pPr indent="-381000" lvl="0" marL="457200" rtl="0" algn="l">
              <a:spcBef>
                <a:spcPts val="0"/>
              </a:spcBef>
              <a:spcAft>
                <a:spcPts val="0"/>
              </a:spcAft>
              <a:buSzPts val="2400"/>
              <a:buChar char="●"/>
            </a:pPr>
            <a:r>
              <a:rPr lang="en" sz="2400"/>
              <a:t>Explain the intuition behind a vanilla neural net</a:t>
            </a:r>
            <a:endParaRPr sz="2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50"/>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50"/>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Deeper Networks</a:t>
            </a:r>
            <a:endParaRPr b="1" sz="3000">
              <a:solidFill>
                <a:srgbClr val="FFFFFF"/>
              </a:solidFill>
            </a:endParaRPr>
          </a:p>
          <a:p>
            <a:pPr indent="0" lvl="0" marL="0" rtl="0" algn="ctr">
              <a:spcBef>
                <a:spcPts val="0"/>
              </a:spcBef>
              <a:spcAft>
                <a:spcPts val="0"/>
              </a:spcAft>
              <a:buNone/>
            </a:pPr>
            <a:r>
              <a:t/>
            </a:r>
            <a:endParaRPr b="1" sz="3000">
              <a:solidFill>
                <a:srgbClr val="FFFFFF"/>
              </a:solidFill>
            </a:endParaRPr>
          </a:p>
        </p:txBody>
      </p:sp>
      <p:sp>
        <p:nvSpPr>
          <p:cNvPr id="340" name="Google Shape;340;p50"/>
          <p:cNvSpPr txBox="1"/>
          <p:nvPr>
            <p:ph idx="1" type="body"/>
          </p:nvPr>
        </p:nvSpPr>
        <p:spPr>
          <a:xfrm>
            <a:off x="320175" y="999875"/>
            <a:ext cx="8229600" cy="3725700"/>
          </a:xfrm>
          <a:prstGeom prst="rect">
            <a:avLst/>
          </a:prstGeom>
        </p:spPr>
        <p:txBody>
          <a:bodyPr anchorCtr="0" anchor="t" bIns="91425" lIns="91425" spcFirstLastPara="1" rIns="91425" wrap="square" tIns="91425">
            <a:noAutofit/>
          </a:bodyPr>
          <a:lstStyle/>
          <a:p>
            <a:pPr indent="0" lvl="0" marL="457200" rtl="0" algn="l">
              <a:spcBef>
                <a:spcPts val="600"/>
              </a:spcBef>
              <a:spcAft>
                <a:spcPts val="0"/>
              </a:spcAft>
              <a:buNone/>
            </a:pPr>
            <a:r>
              <a:t/>
            </a:r>
            <a:endParaRPr sz="1800"/>
          </a:p>
          <a:p>
            <a:pPr indent="0" lvl="0" marL="457200" rtl="0" algn="l">
              <a:spcBef>
                <a:spcPts val="600"/>
              </a:spcBef>
              <a:spcAft>
                <a:spcPts val="0"/>
              </a:spcAft>
              <a:buNone/>
            </a:pPr>
            <a:r>
              <a:t/>
            </a:r>
            <a:endParaRPr sz="1800"/>
          </a:p>
        </p:txBody>
      </p:sp>
      <p:pic>
        <p:nvPicPr>
          <p:cNvPr id="341" name="Google Shape;341;p50"/>
          <p:cNvPicPr preferRelativeResize="0"/>
          <p:nvPr/>
        </p:nvPicPr>
        <p:blipFill>
          <a:blip r:embed="rId3">
            <a:alphaModFix/>
          </a:blip>
          <a:stretch>
            <a:fillRect/>
          </a:stretch>
        </p:blipFill>
        <p:spPr>
          <a:xfrm>
            <a:off x="666786" y="924875"/>
            <a:ext cx="8022764" cy="40450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51"/>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51"/>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Deeper Networks</a:t>
            </a:r>
            <a:endParaRPr b="1" sz="3000">
              <a:solidFill>
                <a:srgbClr val="FFFFFF"/>
              </a:solidFill>
            </a:endParaRPr>
          </a:p>
          <a:p>
            <a:pPr indent="0" lvl="0" marL="0" rtl="0" algn="ctr">
              <a:spcBef>
                <a:spcPts val="0"/>
              </a:spcBef>
              <a:spcAft>
                <a:spcPts val="0"/>
              </a:spcAft>
              <a:buNone/>
            </a:pPr>
            <a:r>
              <a:t/>
            </a:r>
            <a:endParaRPr b="1" sz="3000">
              <a:solidFill>
                <a:srgbClr val="FFFFFF"/>
              </a:solidFill>
            </a:endParaRPr>
          </a:p>
        </p:txBody>
      </p:sp>
      <p:sp>
        <p:nvSpPr>
          <p:cNvPr id="348" name="Google Shape;348;p51"/>
          <p:cNvSpPr txBox="1"/>
          <p:nvPr>
            <p:ph idx="1" type="body"/>
          </p:nvPr>
        </p:nvSpPr>
        <p:spPr>
          <a:xfrm>
            <a:off x="320175" y="999875"/>
            <a:ext cx="8229600" cy="3725700"/>
          </a:xfrm>
          <a:prstGeom prst="rect">
            <a:avLst/>
          </a:prstGeom>
        </p:spPr>
        <p:txBody>
          <a:bodyPr anchorCtr="0" anchor="t" bIns="91425" lIns="91425" spcFirstLastPara="1" rIns="91425" wrap="square" tIns="91425">
            <a:noAutofit/>
          </a:bodyPr>
          <a:lstStyle/>
          <a:p>
            <a:pPr indent="0" lvl="0" marL="457200" rtl="0" algn="l">
              <a:spcBef>
                <a:spcPts val="600"/>
              </a:spcBef>
              <a:spcAft>
                <a:spcPts val="0"/>
              </a:spcAft>
              <a:buNone/>
            </a:pPr>
            <a:r>
              <a:t/>
            </a:r>
            <a:endParaRPr sz="1800"/>
          </a:p>
          <a:p>
            <a:pPr indent="0" lvl="0" marL="457200" rtl="0" algn="l">
              <a:spcBef>
                <a:spcPts val="600"/>
              </a:spcBef>
              <a:spcAft>
                <a:spcPts val="0"/>
              </a:spcAft>
              <a:buNone/>
            </a:pPr>
            <a:r>
              <a:t/>
            </a:r>
            <a:endParaRPr sz="1800"/>
          </a:p>
        </p:txBody>
      </p:sp>
      <p:pic>
        <p:nvPicPr>
          <p:cNvPr id="349" name="Google Shape;349;p51"/>
          <p:cNvPicPr preferRelativeResize="0"/>
          <p:nvPr/>
        </p:nvPicPr>
        <p:blipFill>
          <a:blip r:embed="rId3">
            <a:alphaModFix/>
          </a:blip>
          <a:stretch>
            <a:fillRect/>
          </a:stretch>
        </p:blipFill>
        <p:spPr>
          <a:xfrm>
            <a:off x="896213" y="896799"/>
            <a:ext cx="7305274" cy="40902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52"/>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2"/>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Deeper Networks</a:t>
            </a:r>
            <a:endParaRPr b="1" sz="3000">
              <a:solidFill>
                <a:srgbClr val="FFFFFF"/>
              </a:solidFill>
            </a:endParaRPr>
          </a:p>
          <a:p>
            <a:pPr indent="0" lvl="0" marL="0" rtl="0" algn="ctr">
              <a:spcBef>
                <a:spcPts val="0"/>
              </a:spcBef>
              <a:spcAft>
                <a:spcPts val="0"/>
              </a:spcAft>
              <a:buNone/>
            </a:pPr>
            <a:r>
              <a:t/>
            </a:r>
            <a:endParaRPr b="1" sz="3000">
              <a:solidFill>
                <a:srgbClr val="FFFFFF"/>
              </a:solidFill>
            </a:endParaRPr>
          </a:p>
        </p:txBody>
      </p:sp>
      <p:sp>
        <p:nvSpPr>
          <p:cNvPr id="356" name="Google Shape;356;p52"/>
          <p:cNvSpPr txBox="1"/>
          <p:nvPr>
            <p:ph idx="1" type="body"/>
          </p:nvPr>
        </p:nvSpPr>
        <p:spPr>
          <a:xfrm>
            <a:off x="320175" y="999875"/>
            <a:ext cx="8229600" cy="3725700"/>
          </a:xfrm>
          <a:prstGeom prst="rect">
            <a:avLst/>
          </a:prstGeom>
        </p:spPr>
        <p:txBody>
          <a:bodyPr anchorCtr="0" anchor="t" bIns="91425" lIns="91425" spcFirstLastPara="1" rIns="91425" wrap="square" tIns="91425">
            <a:noAutofit/>
          </a:bodyPr>
          <a:lstStyle/>
          <a:p>
            <a:pPr indent="0" lvl="0" marL="457200" rtl="0" algn="l">
              <a:spcBef>
                <a:spcPts val="600"/>
              </a:spcBef>
              <a:spcAft>
                <a:spcPts val="0"/>
              </a:spcAft>
              <a:buNone/>
            </a:pPr>
            <a:r>
              <a:t/>
            </a:r>
            <a:endParaRPr sz="1800"/>
          </a:p>
          <a:p>
            <a:pPr indent="0" lvl="0" marL="457200" rtl="0" algn="l">
              <a:spcBef>
                <a:spcPts val="600"/>
              </a:spcBef>
              <a:spcAft>
                <a:spcPts val="0"/>
              </a:spcAft>
              <a:buNone/>
            </a:pPr>
            <a:r>
              <a:t/>
            </a:r>
            <a:endParaRPr sz="1800"/>
          </a:p>
        </p:txBody>
      </p:sp>
      <p:pic>
        <p:nvPicPr>
          <p:cNvPr id="357" name="Google Shape;357;p52"/>
          <p:cNvPicPr preferRelativeResize="0"/>
          <p:nvPr/>
        </p:nvPicPr>
        <p:blipFill>
          <a:blip r:embed="rId3">
            <a:alphaModFix/>
          </a:blip>
          <a:stretch>
            <a:fillRect/>
          </a:stretch>
        </p:blipFill>
        <p:spPr>
          <a:xfrm>
            <a:off x="631653" y="948325"/>
            <a:ext cx="8274798" cy="40433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53"/>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53"/>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Deeper Networks</a:t>
            </a:r>
            <a:endParaRPr b="1" sz="3000">
              <a:solidFill>
                <a:srgbClr val="FFFFFF"/>
              </a:solidFill>
            </a:endParaRPr>
          </a:p>
          <a:p>
            <a:pPr indent="0" lvl="0" marL="0" rtl="0" algn="ctr">
              <a:spcBef>
                <a:spcPts val="0"/>
              </a:spcBef>
              <a:spcAft>
                <a:spcPts val="0"/>
              </a:spcAft>
              <a:buNone/>
            </a:pPr>
            <a:r>
              <a:t/>
            </a:r>
            <a:endParaRPr b="1" sz="3000">
              <a:solidFill>
                <a:srgbClr val="FFFFFF"/>
              </a:solidFill>
            </a:endParaRPr>
          </a:p>
        </p:txBody>
      </p:sp>
      <p:sp>
        <p:nvSpPr>
          <p:cNvPr id="364" name="Google Shape;364;p53"/>
          <p:cNvSpPr txBox="1"/>
          <p:nvPr>
            <p:ph idx="1" type="body"/>
          </p:nvPr>
        </p:nvSpPr>
        <p:spPr>
          <a:xfrm>
            <a:off x="320175" y="999875"/>
            <a:ext cx="8229600" cy="3725700"/>
          </a:xfrm>
          <a:prstGeom prst="rect">
            <a:avLst/>
          </a:prstGeom>
        </p:spPr>
        <p:txBody>
          <a:bodyPr anchorCtr="0" anchor="t" bIns="91425" lIns="91425" spcFirstLastPara="1" rIns="91425" wrap="square" tIns="91425">
            <a:noAutofit/>
          </a:bodyPr>
          <a:lstStyle/>
          <a:p>
            <a:pPr indent="0" lvl="0" marL="457200" rtl="0" algn="l">
              <a:spcBef>
                <a:spcPts val="600"/>
              </a:spcBef>
              <a:spcAft>
                <a:spcPts val="0"/>
              </a:spcAft>
              <a:buNone/>
            </a:pPr>
            <a:r>
              <a:t/>
            </a:r>
            <a:endParaRPr sz="1800"/>
          </a:p>
          <a:p>
            <a:pPr indent="0" lvl="0" marL="457200" rtl="0" algn="l">
              <a:spcBef>
                <a:spcPts val="600"/>
              </a:spcBef>
              <a:spcAft>
                <a:spcPts val="0"/>
              </a:spcAft>
              <a:buNone/>
            </a:pPr>
            <a:r>
              <a:t/>
            </a:r>
            <a:endParaRPr sz="1800"/>
          </a:p>
        </p:txBody>
      </p:sp>
      <p:pic>
        <p:nvPicPr>
          <p:cNvPr id="365" name="Google Shape;365;p53"/>
          <p:cNvPicPr preferRelativeResize="0"/>
          <p:nvPr/>
        </p:nvPicPr>
        <p:blipFill>
          <a:blip r:embed="rId3">
            <a:alphaModFix/>
          </a:blip>
          <a:stretch>
            <a:fillRect/>
          </a:stretch>
        </p:blipFill>
        <p:spPr>
          <a:xfrm>
            <a:off x="609650" y="896550"/>
            <a:ext cx="8103999" cy="41652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54"/>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54"/>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Deeper Networks</a:t>
            </a:r>
            <a:endParaRPr b="1" sz="3000">
              <a:solidFill>
                <a:srgbClr val="FFFFFF"/>
              </a:solidFill>
            </a:endParaRPr>
          </a:p>
          <a:p>
            <a:pPr indent="0" lvl="0" marL="0" rtl="0" algn="ctr">
              <a:spcBef>
                <a:spcPts val="0"/>
              </a:spcBef>
              <a:spcAft>
                <a:spcPts val="0"/>
              </a:spcAft>
              <a:buNone/>
            </a:pPr>
            <a:r>
              <a:t/>
            </a:r>
            <a:endParaRPr b="1" sz="3000">
              <a:solidFill>
                <a:srgbClr val="FFFFFF"/>
              </a:solidFill>
            </a:endParaRPr>
          </a:p>
        </p:txBody>
      </p:sp>
      <p:sp>
        <p:nvSpPr>
          <p:cNvPr id="372" name="Google Shape;372;p54"/>
          <p:cNvSpPr txBox="1"/>
          <p:nvPr>
            <p:ph idx="1" type="body"/>
          </p:nvPr>
        </p:nvSpPr>
        <p:spPr>
          <a:xfrm>
            <a:off x="320175" y="999875"/>
            <a:ext cx="8229600" cy="3725700"/>
          </a:xfrm>
          <a:prstGeom prst="rect">
            <a:avLst/>
          </a:prstGeom>
        </p:spPr>
        <p:txBody>
          <a:bodyPr anchorCtr="0" anchor="t" bIns="91425" lIns="91425" spcFirstLastPara="1" rIns="91425" wrap="square" tIns="91425">
            <a:noAutofit/>
          </a:bodyPr>
          <a:lstStyle/>
          <a:p>
            <a:pPr indent="0" lvl="0" marL="457200" rtl="0" algn="l">
              <a:spcBef>
                <a:spcPts val="600"/>
              </a:spcBef>
              <a:spcAft>
                <a:spcPts val="0"/>
              </a:spcAft>
              <a:buNone/>
            </a:pPr>
            <a:r>
              <a:t/>
            </a:r>
            <a:endParaRPr sz="1800"/>
          </a:p>
          <a:p>
            <a:pPr indent="0" lvl="0" marL="457200" rtl="0" algn="l">
              <a:spcBef>
                <a:spcPts val="600"/>
              </a:spcBef>
              <a:spcAft>
                <a:spcPts val="0"/>
              </a:spcAft>
              <a:buNone/>
            </a:pPr>
            <a:r>
              <a:t/>
            </a:r>
            <a:endParaRPr sz="1800"/>
          </a:p>
        </p:txBody>
      </p:sp>
      <p:pic>
        <p:nvPicPr>
          <p:cNvPr id="373" name="Google Shape;373;p54"/>
          <p:cNvPicPr preferRelativeResize="0"/>
          <p:nvPr/>
        </p:nvPicPr>
        <p:blipFill>
          <a:blip r:embed="rId3">
            <a:alphaModFix/>
          </a:blip>
          <a:stretch>
            <a:fillRect/>
          </a:stretch>
        </p:blipFill>
        <p:spPr>
          <a:xfrm>
            <a:off x="805750" y="922624"/>
            <a:ext cx="7532501" cy="41433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55"/>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5"/>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Deeper Networks</a:t>
            </a:r>
            <a:endParaRPr b="1" sz="3000">
              <a:solidFill>
                <a:srgbClr val="FFFFFF"/>
              </a:solidFill>
            </a:endParaRPr>
          </a:p>
          <a:p>
            <a:pPr indent="0" lvl="0" marL="0" rtl="0" algn="ctr">
              <a:spcBef>
                <a:spcPts val="0"/>
              </a:spcBef>
              <a:spcAft>
                <a:spcPts val="0"/>
              </a:spcAft>
              <a:buNone/>
            </a:pPr>
            <a:r>
              <a:t/>
            </a:r>
            <a:endParaRPr b="1" sz="3000">
              <a:solidFill>
                <a:srgbClr val="FFFFFF"/>
              </a:solidFill>
            </a:endParaRPr>
          </a:p>
        </p:txBody>
      </p:sp>
      <p:sp>
        <p:nvSpPr>
          <p:cNvPr id="380" name="Google Shape;380;p55"/>
          <p:cNvSpPr txBox="1"/>
          <p:nvPr>
            <p:ph idx="1" type="body"/>
          </p:nvPr>
        </p:nvSpPr>
        <p:spPr>
          <a:xfrm>
            <a:off x="320175" y="999875"/>
            <a:ext cx="8229600" cy="3725700"/>
          </a:xfrm>
          <a:prstGeom prst="rect">
            <a:avLst/>
          </a:prstGeom>
        </p:spPr>
        <p:txBody>
          <a:bodyPr anchorCtr="0" anchor="t" bIns="91425" lIns="91425" spcFirstLastPara="1" rIns="91425" wrap="square" tIns="91425">
            <a:noAutofit/>
          </a:bodyPr>
          <a:lstStyle/>
          <a:p>
            <a:pPr indent="0" lvl="0" marL="457200" rtl="0" algn="l">
              <a:spcBef>
                <a:spcPts val="600"/>
              </a:spcBef>
              <a:spcAft>
                <a:spcPts val="0"/>
              </a:spcAft>
              <a:buNone/>
            </a:pPr>
            <a:r>
              <a:t/>
            </a:r>
            <a:endParaRPr sz="1800"/>
          </a:p>
          <a:p>
            <a:pPr indent="0" lvl="0" marL="457200" rtl="0" algn="l">
              <a:spcBef>
                <a:spcPts val="600"/>
              </a:spcBef>
              <a:spcAft>
                <a:spcPts val="0"/>
              </a:spcAft>
              <a:buNone/>
            </a:pPr>
            <a:r>
              <a:t/>
            </a:r>
            <a:endParaRPr sz="1800"/>
          </a:p>
        </p:txBody>
      </p:sp>
      <p:pic>
        <p:nvPicPr>
          <p:cNvPr id="381" name="Google Shape;381;p55"/>
          <p:cNvPicPr preferRelativeResize="0"/>
          <p:nvPr/>
        </p:nvPicPr>
        <p:blipFill>
          <a:blip r:embed="rId3">
            <a:alphaModFix/>
          </a:blip>
          <a:stretch>
            <a:fillRect/>
          </a:stretch>
        </p:blipFill>
        <p:spPr>
          <a:xfrm>
            <a:off x="1074425" y="909800"/>
            <a:ext cx="7631600" cy="41454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56"/>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6"/>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Deeper Networks</a:t>
            </a:r>
            <a:endParaRPr b="1" sz="3000">
              <a:solidFill>
                <a:srgbClr val="FFFFFF"/>
              </a:solidFill>
            </a:endParaRPr>
          </a:p>
          <a:p>
            <a:pPr indent="0" lvl="0" marL="0" rtl="0" algn="ctr">
              <a:spcBef>
                <a:spcPts val="0"/>
              </a:spcBef>
              <a:spcAft>
                <a:spcPts val="0"/>
              </a:spcAft>
              <a:buNone/>
            </a:pPr>
            <a:r>
              <a:t/>
            </a:r>
            <a:endParaRPr b="1" sz="3000">
              <a:solidFill>
                <a:srgbClr val="FFFFFF"/>
              </a:solidFill>
            </a:endParaRPr>
          </a:p>
        </p:txBody>
      </p:sp>
      <p:sp>
        <p:nvSpPr>
          <p:cNvPr id="388" name="Google Shape;388;p56"/>
          <p:cNvSpPr txBox="1"/>
          <p:nvPr>
            <p:ph idx="1" type="body"/>
          </p:nvPr>
        </p:nvSpPr>
        <p:spPr>
          <a:xfrm>
            <a:off x="320175" y="999875"/>
            <a:ext cx="8229600" cy="3725700"/>
          </a:xfrm>
          <a:prstGeom prst="rect">
            <a:avLst/>
          </a:prstGeom>
        </p:spPr>
        <p:txBody>
          <a:bodyPr anchorCtr="0" anchor="t" bIns="91425" lIns="91425" spcFirstLastPara="1" rIns="91425" wrap="square" tIns="91425">
            <a:noAutofit/>
          </a:bodyPr>
          <a:lstStyle/>
          <a:p>
            <a:pPr indent="0" lvl="0" marL="457200" rtl="0" algn="l">
              <a:spcBef>
                <a:spcPts val="600"/>
              </a:spcBef>
              <a:spcAft>
                <a:spcPts val="0"/>
              </a:spcAft>
              <a:buNone/>
            </a:pPr>
            <a:r>
              <a:t/>
            </a:r>
            <a:endParaRPr sz="1800"/>
          </a:p>
          <a:p>
            <a:pPr indent="0" lvl="0" marL="457200" rtl="0" algn="l">
              <a:spcBef>
                <a:spcPts val="600"/>
              </a:spcBef>
              <a:spcAft>
                <a:spcPts val="0"/>
              </a:spcAft>
              <a:buNone/>
            </a:pPr>
            <a:r>
              <a:t/>
            </a:r>
            <a:endParaRPr sz="1800"/>
          </a:p>
        </p:txBody>
      </p:sp>
      <p:pic>
        <p:nvPicPr>
          <p:cNvPr id="389" name="Google Shape;389;p56"/>
          <p:cNvPicPr preferRelativeResize="0"/>
          <p:nvPr/>
        </p:nvPicPr>
        <p:blipFill>
          <a:blip r:embed="rId3">
            <a:alphaModFix/>
          </a:blip>
          <a:stretch>
            <a:fillRect/>
          </a:stretch>
        </p:blipFill>
        <p:spPr>
          <a:xfrm>
            <a:off x="642331" y="999875"/>
            <a:ext cx="7587268" cy="395527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57"/>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7"/>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Deeper Networks</a:t>
            </a:r>
            <a:endParaRPr b="1" sz="3000">
              <a:solidFill>
                <a:srgbClr val="FFFFFF"/>
              </a:solidFill>
            </a:endParaRPr>
          </a:p>
          <a:p>
            <a:pPr indent="0" lvl="0" marL="0" rtl="0" algn="ctr">
              <a:spcBef>
                <a:spcPts val="0"/>
              </a:spcBef>
              <a:spcAft>
                <a:spcPts val="0"/>
              </a:spcAft>
              <a:buNone/>
            </a:pPr>
            <a:r>
              <a:t/>
            </a:r>
            <a:endParaRPr b="1" sz="3000">
              <a:solidFill>
                <a:srgbClr val="FFFFFF"/>
              </a:solidFill>
            </a:endParaRPr>
          </a:p>
        </p:txBody>
      </p:sp>
      <p:sp>
        <p:nvSpPr>
          <p:cNvPr id="396" name="Google Shape;396;p57"/>
          <p:cNvSpPr txBox="1"/>
          <p:nvPr>
            <p:ph idx="1" type="body"/>
          </p:nvPr>
        </p:nvSpPr>
        <p:spPr>
          <a:xfrm>
            <a:off x="320175" y="999875"/>
            <a:ext cx="8229600" cy="3725700"/>
          </a:xfrm>
          <a:prstGeom prst="rect">
            <a:avLst/>
          </a:prstGeom>
        </p:spPr>
        <p:txBody>
          <a:bodyPr anchorCtr="0" anchor="t" bIns="91425" lIns="91425" spcFirstLastPara="1" rIns="91425" wrap="square" tIns="91425">
            <a:noAutofit/>
          </a:bodyPr>
          <a:lstStyle/>
          <a:p>
            <a:pPr indent="0" lvl="0" marL="457200" rtl="0" algn="l">
              <a:spcBef>
                <a:spcPts val="600"/>
              </a:spcBef>
              <a:spcAft>
                <a:spcPts val="0"/>
              </a:spcAft>
              <a:buNone/>
            </a:pPr>
            <a:r>
              <a:t/>
            </a:r>
            <a:endParaRPr sz="1800"/>
          </a:p>
          <a:p>
            <a:pPr indent="0" lvl="0" marL="457200" rtl="0" algn="l">
              <a:spcBef>
                <a:spcPts val="600"/>
              </a:spcBef>
              <a:spcAft>
                <a:spcPts val="0"/>
              </a:spcAft>
              <a:buNone/>
            </a:pPr>
            <a:r>
              <a:t/>
            </a:r>
            <a:endParaRPr sz="1800"/>
          </a:p>
        </p:txBody>
      </p:sp>
      <p:pic>
        <p:nvPicPr>
          <p:cNvPr id="397" name="Google Shape;397;p57"/>
          <p:cNvPicPr preferRelativeResize="0"/>
          <p:nvPr/>
        </p:nvPicPr>
        <p:blipFill>
          <a:blip r:embed="rId3">
            <a:alphaModFix/>
          </a:blip>
          <a:stretch>
            <a:fillRect/>
          </a:stretch>
        </p:blipFill>
        <p:spPr>
          <a:xfrm>
            <a:off x="459800" y="899450"/>
            <a:ext cx="7637875" cy="41661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58"/>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8"/>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Deeper Networks</a:t>
            </a:r>
            <a:endParaRPr b="1" sz="3000">
              <a:solidFill>
                <a:srgbClr val="FFFFFF"/>
              </a:solidFill>
            </a:endParaRPr>
          </a:p>
          <a:p>
            <a:pPr indent="0" lvl="0" marL="0" rtl="0" algn="ctr">
              <a:spcBef>
                <a:spcPts val="0"/>
              </a:spcBef>
              <a:spcAft>
                <a:spcPts val="0"/>
              </a:spcAft>
              <a:buNone/>
            </a:pPr>
            <a:r>
              <a:t/>
            </a:r>
            <a:endParaRPr b="1" sz="3000">
              <a:solidFill>
                <a:srgbClr val="FFFFFF"/>
              </a:solidFill>
            </a:endParaRPr>
          </a:p>
        </p:txBody>
      </p:sp>
      <p:sp>
        <p:nvSpPr>
          <p:cNvPr id="404" name="Google Shape;404;p58"/>
          <p:cNvSpPr txBox="1"/>
          <p:nvPr>
            <p:ph idx="1" type="body"/>
          </p:nvPr>
        </p:nvSpPr>
        <p:spPr>
          <a:xfrm>
            <a:off x="320175" y="999875"/>
            <a:ext cx="8229600" cy="3725700"/>
          </a:xfrm>
          <a:prstGeom prst="rect">
            <a:avLst/>
          </a:prstGeom>
        </p:spPr>
        <p:txBody>
          <a:bodyPr anchorCtr="0" anchor="t" bIns="91425" lIns="91425" spcFirstLastPara="1" rIns="91425" wrap="square" tIns="91425">
            <a:noAutofit/>
          </a:bodyPr>
          <a:lstStyle/>
          <a:p>
            <a:pPr indent="0" lvl="0" marL="457200" rtl="0" algn="l">
              <a:spcBef>
                <a:spcPts val="600"/>
              </a:spcBef>
              <a:spcAft>
                <a:spcPts val="0"/>
              </a:spcAft>
              <a:buNone/>
            </a:pPr>
            <a:r>
              <a:t/>
            </a:r>
            <a:endParaRPr sz="1800"/>
          </a:p>
          <a:p>
            <a:pPr indent="0" lvl="0" marL="457200" rtl="0" algn="l">
              <a:spcBef>
                <a:spcPts val="600"/>
              </a:spcBef>
              <a:spcAft>
                <a:spcPts val="0"/>
              </a:spcAft>
              <a:buNone/>
            </a:pPr>
            <a:r>
              <a:t/>
            </a:r>
            <a:endParaRPr sz="1800"/>
          </a:p>
        </p:txBody>
      </p:sp>
      <p:pic>
        <p:nvPicPr>
          <p:cNvPr id="405" name="Google Shape;405;p58"/>
          <p:cNvPicPr preferRelativeResize="0"/>
          <p:nvPr/>
        </p:nvPicPr>
        <p:blipFill>
          <a:blip r:embed="rId3">
            <a:alphaModFix/>
          </a:blip>
          <a:stretch>
            <a:fillRect/>
          </a:stretch>
        </p:blipFill>
        <p:spPr>
          <a:xfrm>
            <a:off x="813227" y="999875"/>
            <a:ext cx="7284446" cy="41436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59"/>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59"/>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Deeper Networks</a:t>
            </a:r>
            <a:endParaRPr b="1" sz="3000">
              <a:solidFill>
                <a:srgbClr val="FFFFFF"/>
              </a:solidFill>
            </a:endParaRPr>
          </a:p>
          <a:p>
            <a:pPr indent="0" lvl="0" marL="0" rtl="0" algn="ctr">
              <a:spcBef>
                <a:spcPts val="0"/>
              </a:spcBef>
              <a:spcAft>
                <a:spcPts val="0"/>
              </a:spcAft>
              <a:buNone/>
            </a:pPr>
            <a:r>
              <a:t/>
            </a:r>
            <a:endParaRPr b="1" sz="3000">
              <a:solidFill>
                <a:srgbClr val="FFFFFF"/>
              </a:solidFill>
            </a:endParaRPr>
          </a:p>
        </p:txBody>
      </p:sp>
      <p:sp>
        <p:nvSpPr>
          <p:cNvPr id="412" name="Google Shape;412;p59"/>
          <p:cNvSpPr txBox="1"/>
          <p:nvPr>
            <p:ph idx="1" type="body"/>
          </p:nvPr>
        </p:nvSpPr>
        <p:spPr>
          <a:xfrm>
            <a:off x="320175" y="999875"/>
            <a:ext cx="8229600" cy="3725700"/>
          </a:xfrm>
          <a:prstGeom prst="rect">
            <a:avLst/>
          </a:prstGeom>
        </p:spPr>
        <p:txBody>
          <a:bodyPr anchorCtr="0" anchor="t" bIns="91425" lIns="91425" spcFirstLastPara="1" rIns="91425" wrap="square" tIns="91425">
            <a:noAutofit/>
          </a:bodyPr>
          <a:lstStyle/>
          <a:p>
            <a:pPr indent="0" lvl="0" marL="457200" rtl="0" algn="l">
              <a:spcBef>
                <a:spcPts val="600"/>
              </a:spcBef>
              <a:spcAft>
                <a:spcPts val="0"/>
              </a:spcAft>
              <a:buNone/>
            </a:pPr>
            <a:r>
              <a:t/>
            </a:r>
            <a:endParaRPr sz="1800"/>
          </a:p>
          <a:p>
            <a:pPr indent="0" lvl="0" marL="457200" rtl="0" algn="l">
              <a:spcBef>
                <a:spcPts val="600"/>
              </a:spcBef>
              <a:spcAft>
                <a:spcPts val="0"/>
              </a:spcAft>
              <a:buNone/>
            </a:pPr>
            <a:r>
              <a:t/>
            </a:r>
            <a:endParaRPr sz="1800"/>
          </a:p>
        </p:txBody>
      </p:sp>
      <p:pic>
        <p:nvPicPr>
          <p:cNvPr id="413" name="Google Shape;413;p59"/>
          <p:cNvPicPr preferRelativeResize="0"/>
          <p:nvPr/>
        </p:nvPicPr>
        <p:blipFill>
          <a:blip r:embed="rId3">
            <a:alphaModFix/>
          </a:blip>
          <a:stretch>
            <a:fillRect/>
          </a:stretch>
        </p:blipFill>
        <p:spPr>
          <a:xfrm>
            <a:off x="1001340" y="831900"/>
            <a:ext cx="7688209" cy="4292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4"/>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4"/>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Neural Networks as representation learning</a:t>
            </a:r>
            <a:endParaRPr sz="3000"/>
          </a:p>
        </p:txBody>
      </p:sp>
      <p:sp>
        <p:nvSpPr>
          <p:cNvPr id="107" name="Google Shape;107;p24"/>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68300" lvl="0" marL="457200" rtl="0" algn="l">
              <a:spcBef>
                <a:spcPts val="600"/>
              </a:spcBef>
              <a:spcAft>
                <a:spcPts val="0"/>
              </a:spcAft>
              <a:buSzPts val="2200"/>
              <a:buChar char="●"/>
            </a:pPr>
            <a:r>
              <a:rPr lang="en" sz="2200"/>
              <a:t>So much of machine learning is using mathematics and statistics to represent how we as human perceive, interpret and make sense of certain phenomena </a:t>
            </a:r>
            <a:endParaRPr sz="2200"/>
          </a:p>
          <a:p>
            <a:pPr indent="-368300" lvl="1" marL="914400" rtl="0" algn="l">
              <a:spcBef>
                <a:spcPts val="0"/>
              </a:spcBef>
              <a:spcAft>
                <a:spcPts val="0"/>
              </a:spcAft>
              <a:buSzPts val="2200"/>
              <a:buChar char="○"/>
            </a:pPr>
            <a:r>
              <a:rPr lang="en" sz="2200"/>
              <a:t>Natural Language Processing </a:t>
            </a:r>
            <a:endParaRPr sz="2200"/>
          </a:p>
          <a:p>
            <a:pPr indent="-368300" lvl="1" marL="914400" rtl="0" algn="l">
              <a:spcBef>
                <a:spcPts val="0"/>
              </a:spcBef>
              <a:spcAft>
                <a:spcPts val="0"/>
              </a:spcAft>
              <a:buSzPts val="2200"/>
              <a:buChar char="○"/>
            </a:pPr>
            <a:r>
              <a:rPr lang="en" sz="2200"/>
              <a:t>Decision Trees </a:t>
            </a:r>
            <a:endParaRPr sz="2200"/>
          </a:p>
          <a:p>
            <a:pPr indent="-368300" lvl="1" marL="914400" rtl="0" algn="l">
              <a:spcBef>
                <a:spcPts val="0"/>
              </a:spcBef>
              <a:spcAft>
                <a:spcPts val="0"/>
              </a:spcAft>
              <a:buSzPts val="2200"/>
              <a:buChar char="○"/>
            </a:pPr>
            <a:r>
              <a:rPr lang="en" sz="2200"/>
              <a:t>Linear regression</a:t>
            </a:r>
            <a:endParaRPr sz="2200"/>
          </a:p>
          <a:p>
            <a:pPr indent="-368300" lvl="0" marL="457200" rtl="0" algn="l">
              <a:spcBef>
                <a:spcPts val="0"/>
              </a:spcBef>
              <a:spcAft>
                <a:spcPts val="0"/>
              </a:spcAft>
              <a:buSzPts val="2200"/>
              <a:buChar char="●"/>
            </a:pPr>
            <a:r>
              <a:rPr lang="en" sz="2200"/>
              <a:t>Neural network is no exception - it is originally used to model how our neurons activate when presented with certain stimuli</a:t>
            </a:r>
            <a:endParaRPr sz="22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60"/>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60"/>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Deeper Networks</a:t>
            </a:r>
            <a:endParaRPr b="1" sz="3000">
              <a:solidFill>
                <a:srgbClr val="FFFFFF"/>
              </a:solidFill>
            </a:endParaRPr>
          </a:p>
          <a:p>
            <a:pPr indent="0" lvl="0" marL="0" rtl="0" algn="ctr">
              <a:spcBef>
                <a:spcPts val="0"/>
              </a:spcBef>
              <a:spcAft>
                <a:spcPts val="0"/>
              </a:spcAft>
              <a:buNone/>
            </a:pPr>
            <a:r>
              <a:t/>
            </a:r>
            <a:endParaRPr b="1" sz="3000">
              <a:solidFill>
                <a:srgbClr val="FFFFFF"/>
              </a:solidFill>
            </a:endParaRPr>
          </a:p>
        </p:txBody>
      </p:sp>
      <p:sp>
        <p:nvSpPr>
          <p:cNvPr id="420" name="Google Shape;420;p60"/>
          <p:cNvSpPr txBox="1"/>
          <p:nvPr>
            <p:ph idx="1" type="body"/>
          </p:nvPr>
        </p:nvSpPr>
        <p:spPr>
          <a:xfrm>
            <a:off x="320175" y="999875"/>
            <a:ext cx="8229600" cy="3725700"/>
          </a:xfrm>
          <a:prstGeom prst="rect">
            <a:avLst/>
          </a:prstGeom>
        </p:spPr>
        <p:txBody>
          <a:bodyPr anchorCtr="0" anchor="t" bIns="91425" lIns="91425" spcFirstLastPara="1" rIns="91425" wrap="square" tIns="91425">
            <a:noAutofit/>
          </a:bodyPr>
          <a:lstStyle/>
          <a:p>
            <a:pPr indent="0" lvl="0" marL="457200" rtl="0" algn="l">
              <a:spcBef>
                <a:spcPts val="600"/>
              </a:spcBef>
              <a:spcAft>
                <a:spcPts val="0"/>
              </a:spcAft>
              <a:buNone/>
            </a:pPr>
            <a:r>
              <a:t/>
            </a:r>
            <a:endParaRPr sz="1800"/>
          </a:p>
          <a:p>
            <a:pPr indent="0" lvl="0" marL="457200" rtl="0" algn="l">
              <a:spcBef>
                <a:spcPts val="600"/>
              </a:spcBef>
              <a:spcAft>
                <a:spcPts val="0"/>
              </a:spcAft>
              <a:buNone/>
            </a:pPr>
            <a:r>
              <a:t/>
            </a:r>
            <a:endParaRPr sz="1800"/>
          </a:p>
        </p:txBody>
      </p:sp>
      <p:pic>
        <p:nvPicPr>
          <p:cNvPr id="421" name="Google Shape;421;p60"/>
          <p:cNvPicPr preferRelativeResize="0"/>
          <p:nvPr/>
        </p:nvPicPr>
        <p:blipFill>
          <a:blip r:embed="rId3">
            <a:alphaModFix/>
          </a:blip>
          <a:stretch>
            <a:fillRect/>
          </a:stretch>
        </p:blipFill>
        <p:spPr>
          <a:xfrm>
            <a:off x="914400" y="900150"/>
            <a:ext cx="7751351" cy="407542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61"/>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61"/>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Activation Functions </a:t>
            </a:r>
            <a:endParaRPr b="1" sz="3000">
              <a:solidFill>
                <a:srgbClr val="FFFFFF"/>
              </a:solidFill>
            </a:endParaRPr>
          </a:p>
          <a:p>
            <a:pPr indent="0" lvl="0" marL="0" rtl="0" algn="ctr">
              <a:spcBef>
                <a:spcPts val="0"/>
              </a:spcBef>
              <a:spcAft>
                <a:spcPts val="0"/>
              </a:spcAft>
              <a:buNone/>
            </a:pPr>
            <a:r>
              <a:t/>
            </a:r>
            <a:endParaRPr b="1" sz="3000">
              <a:solidFill>
                <a:srgbClr val="FFFFFF"/>
              </a:solidFill>
            </a:endParaRPr>
          </a:p>
        </p:txBody>
      </p:sp>
      <p:sp>
        <p:nvSpPr>
          <p:cNvPr id="428" name="Google Shape;428;p61"/>
          <p:cNvSpPr txBox="1"/>
          <p:nvPr>
            <p:ph idx="1" type="body"/>
          </p:nvPr>
        </p:nvSpPr>
        <p:spPr>
          <a:xfrm>
            <a:off x="320175" y="999875"/>
            <a:ext cx="8229600" cy="3725700"/>
          </a:xfrm>
          <a:prstGeom prst="rect">
            <a:avLst/>
          </a:prstGeom>
        </p:spPr>
        <p:txBody>
          <a:bodyPr anchorCtr="0" anchor="t" bIns="91425" lIns="91425" spcFirstLastPara="1" rIns="91425" wrap="square" tIns="91425">
            <a:noAutofit/>
          </a:bodyPr>
          <a:lstStyle/>
          <a:p>
            <a:pPr indent="0" lvl="0" marL="457200" rtl="0" algn="l">
              <a:spcBef>
                <a:spcPts val="600"/>
              </a:spcBef>
              <a:spcAft>
                <a:spcPts val="0"/>
              </a:spcAft>
              <a:buNone/>
            </a:pPr>
            <a:r>
              <a:t/>
            </a:r>
            <a:endParaRPr sz="1800"/>
          </a:p>
          <a:p>
            <a:pPr indent="0" lvl="0" marL="457200" rtl="0" algn="l">
              <a:spcBef>
                <a:spcPts val="600"/>
              </a:spcBef>
              <a:spcAft>
                <a:spcPts val="0"/>
              </a:spcAft>
              <a:buNone/>
            </a:pPr>
            <a:r>
              <a:t/>
            </a:r>
            <a:endParaRPr sz="1800"/>
          </a:p>
        </p:txBody>
      </p:sp>
      <p:pic>
        <p:nvPicPr>
          <p:cNvPr id="429" name="Google Shape;429;p61"/>
          <p:cNvPicPr preferRelativeResize="0"/>
          <p:nvPr/>
        </p:nvPicPr>
        <p:blipFill>
          <a:blip r:embed="rId3">
            <a:alphaModFix/>
          </a:blip>
          <a:stretch>
            <a:fillRect/>
          </a:stretch>
        </p:blipFill>
        <p:spPr>
          <a:xfrm>
            <a:off x="1218998" y="886225"/>
            <a:ext cx="7106800" cy="409202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62"/>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62"/>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Deeper Networks</a:t>
            </a:r>
            <a:endParaRPr b="1" sz="3000">
              <a:solidFill>
                <a:srgbClr val="FFFFFF"/>
              </a:solidFill>
            </a:endParaRPr>
          </a:p>
          <a:p>
            <a:pPr indent="0" lvl="0" marL="0" rtl="0" algn="ctr">
              <a:spcBef>
                <a:spcPts val="0"/>
              </a:spcBef>
              <a:spcAft>
                <a:spcPts val="0"/>
              </a:spcAft>
              <a:buNone/>
            </a:pPr>
            <a:r>
              <a:t/>
            </a:r>
            <a:endParaRPr b="1" sz="3000">
              <a:solidFill>
                <a:srgbClr val="FFFFFF"/>
              </a:solidFill>
            </a:endParaRPr>
          </a:p>
        </p:txBody>
      </p:sp>
      <p:sp>
        <p:nvSpPr>
          <p:cNvPr id="436" name="Google Shape;436;p62"/>
          <p:cNvSpPr txBox="1"/>
          <p:nvPr>
            <p:ph idx="1" type="body"/>
          </p:nvPr>
        </p:nvSpPr>
        <p:spPr>
          <a:xfrm>
            <a:off x="320175" y="999875"/>
            <a:ext cx="8229600" cy="3725700"/>
          </a:xfrm>
          <a:prstGeom prst="rect">
            <a:avLst/>
          </a:prstGeom>
        </p:spPr>
        <p:txBody>
          <a:bodyPr anchorCtr="0" anchor="t" bIns="91425" lIns="91425" spcFirstLastPara="1" rIns="91425" wrap="square" tIns="91425">
            <a:noAutofit/>
          </a:bodyPr>
          <a:lstStyle/>
          <a:p>
            <a:pPr indent="0" lvl="0" marL="457200" rtl="0" algn="l">
              <a:spcBef>
                <a:spcPts val="600"/>
              </a:spcBef>
              <a:spcAft>
                <a:spcPts val="0"/>
              </a:spcAft>
              <a:buNone/>
            </a:pPr>
            <a:r>
              <a:t/>
            </a:r>
            <a:endParaRPr sz="1800"/>
          </a:p>
          <a:p>
            <a:pPr indent="0" lvl="0" marL="457200" rtl="0" algn="l">
              <a:spcBef>
                <a:spcPts val="600"/>
              </a:spcBef>
              <a:spcAft>
                <a:spcPts val="0"/>
              </a:spcAft>
              <a:buNone/>
            </a:pPr>
            <a:r>
              <a:t/>
            </a:r>
            <a:endParaRPr sz="1800"/>
          </a:p>
        </p:txBody>
      </p:sp>
      <p:pic>
        <p:nvPicPr>
          <p:cNvPr id="437" name="Google Shape;437;p62"/>
          <p:cNvPicPr preferRelativeResize="0"/>
          <p:nvPr/>
        </p:nvPicPr>
        <p:blipFill>
          <a:blip r:embed="rId3">
            <a:alphaModFix/>
          </a:blip>
          <a:stretch>
            <a:fillRect/>
          </a:stretch>
        </p:blipFill>
        <p:spPr>
          <a:xfrm>
            <a:off x="909202" y="903025"/>
            <a:ext cx="7437877" cy="424047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63"/>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63"/>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Deeper Networks</a:t>
            </a:r>
            <a:endParaRPr b="1" sz="3000">
              <a:solidFill>
                <a:srgbClr val="FFFFFF"/>
              </a:solidFill>
            </a:endParaRPr>
          </a:p>
          <a:p>
            <a:pPr indent="0" lvl="0" marL="0" rtl="0" algn="ctr">
              <a:spcBef>
                <a:spcPts val="0"/>
              </a:spcBef>
              <a:spcAft>
                <a:spcPts val="0"/>
              </a:spcAft>
              <a:buNone/>
            </a:pPr>
            <a:r>
              <a:t/>
            </a:r>
            <a:endParaRPr b="1" sz="3000">
              <a:solidFill>
                <a:srgbClr val="FFFFFF"/>
              </a:solidFill>
            </a:endParaRPr>
          </a:p>
        </p:txBody>
      </p:sp>
      <p:sp>
        <p:nvSpPr>
          <p:cNvPr id="444" name="Google Shape;444;p63"/>
          <p:cNvSpPr txBox="1"/>
          <p:nvPr>
            <p:ph idx="1" type="body"/>
          </p:nvPr>
        </p:nvSpPr>
        <p:spPr>
          <a:xfrm>
            <a:off x="320175" y="999875"/>
            <a:ext cx="8229600" cy="3725700"/>
          </a:xfrm>
          <a:prstGeom prst="rect">
            <a:avLst/>
          </a:prstGeom>
        </p:spPr>
        <p:txBody>
          <a:bodyPr anchorCtr="0" anchor="t" bIns="91425" lIns="91425" spcFirstLastPara="1" rIns="91425" wrap="square" tIns="91425">
            <a:noAutofit/>
          </a:bodyPr>
          <a:lstStyle/>
          <a:p>
            <a:pPr indent="0" lvl="0" marL="457200" rtl="0" algn="l">
              <a:spcBef>
                <a:spcPts val="600"/>
              </a:spcBef>
              <a:spcAft>
                <a:spcPts val="0"/>
              </a:spcAft>
              <a:buNone/>
            </a:pPr>
            <a:r>
              <a:t/>
            </a:r>
            <a:endParaRPr sz="1800"/>
          </a:p>
          <a:p>
            <a:pPr indent="0" lvl="0" marL="457200" rtl="0" algn="l">
              <a:spcBef>
                <a:spcPts val="600"/>
              </a:spcBef>
              <a:spcAft>
                <a:spcPts val="0"/>
              </a:spcAft>
              <a:buNone/>
            </a:pPr>
            <a:r>
              <a:t/>
            </a:r>
            <a:endParaRPr sz="1800"/>
          </a:p>
        </p:txBody>
      </p:sp>
      <p:pic>
        <p:nvPicPr>
          <p:cNvPr id="445" name="Google Shape;445;p63"/>
          <p:cNvPicPr preferRelativeResize="0"/>
          <p:nvPr/>
        </p:nvPicPr>
        <p:blipFill>
          <a:blip r:embed="rId3">
            <a:alphaModFix/>
          </a:blip>
          <a:stretch>
            <a:fillRect/>
          </a:stretch>
        </p:blipFill>
        <p:spPr>
          <a:xfrm>
            <a:off x="815370" y="999876"/>
            <a:ext cx="7466968" cy="405432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64"/>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64"/>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Why Neural Networks</a:t>
            </a:r>
            <a:endParaRPr b="1" sz="3000">
              <a:solidFill>
                <a:srgbClr val="FFFFFF"/>
              </a:solidFill>
            </a:endParaRPr>
          </a:p>
        </p:txBody>
      </p:sp>
      <p:pic>
        <p:nvPicPr>
          <p:cNvPr id="452" name="Google Shape;452;p64"/>
          <p:cNvPicPr preferRelativeResize="0"/>
          <p:nvPr/>
        </p:nvPicPr>
        <p:blipFill>
          <a:blip r:embed="rId3">
            <a:alphaModFix/>
          </a:blip>
          <a:stretch>
            <a:fillRect/>
          </a:stretch>
        </p:blipFill>
        <p:spPr>
          <a:xfrm>
            <a:off x="1298800" y="1017525"/>
            <a:ext cx="6500099" cy="400660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65"/>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65"/>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How </a:t>
            </a:r>
            <a:r>
              <a:rPr b="1" lang="en" sz="3000">
                <a:solidFill>
                  <a:srgbClr val="FFFFFF"/>
                </a:solidFill>
              </a:rPr>
              <a:t>Neural Nets work?</a:t>
            </a:r>
            <a:endParaRPr b="1" sz="3000">
              <a:solidFill>
                <a:srgbClr val="FFFFFF"/>
              </a:solidFill>
            </a:endParaRPr>
          </a:p>
        </p:txBody>
      </p:sp>
      <p:sp>
        <p:nvSpPr>
          <p:cNvPr id="459" name="Google Shape;459;p65"/>
          <p:cNvSpPr txBox="1"/>
          <p:nvPr>
            <p:ph idx="1" type="body"/>
          </p:nvPr>
        </p:nvSpPr>
        <p:spPr>
          <a:xfrm>
            <a:off x="320175" y="1136900"/>
            <a:ext cx="8229600" cy="372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As mentioned earlier, neural networks can learn various patterns that underlie our data, structured and unstructured </a:t>
            </a:r>
            <a:endParaRPr sz="1800"/>
          </a:p>
          <a:p>
            <a:pPr indent="-342900" lvl="0" marL="457200" rtl="0" algn="l">
              <a:spcBef>
                <a:spcPts val="0"/>
              </a:spcBef>
              <a:spcAft>
                <a:spcPts val="0"/>
              </a:spcAft>
              <a:buSzPts val="1800"/>
              <a:buChar char="●"/>
            </a:pPr>
            <a:r>
              <a:rPr lang="en" sz="1800"/>
              <a:t>The networks represent the pattern in our data by learning and adjusting the weight associated with each input at each layer</a:t>
            </a:r>
            <a:endParaRPr sz="1800"/>
          </a:p>
          <a:p>
            <a:pPr indent="-342900" lvl="0" marL="457200" rtl="0" algn="l">
              <a:spcBef>
                <a:spcPts val="0"/>
              </a:spcBef>
              <a:spcAft>
                <a:spcPts val="0"/>
              </a:spcAft>
              <a:buSzPts val="1800"/>
              <a:buChar char="●"/>
            </a:pPr>
            <a:r>
              <a:rPr lang="en" sz="1800"/>
              <a:t>What we do to train our networks is assign a *weights* on the connection between our neurons and the next layer, and compute the weighted sum of that layer </a:t>
            </a:r>
            <a:endParaRPr sz="1800"/>
          </a:p>
          <a:p>
            <a:pPr indent="-342900" lvl="0" marL="457200" rtl="0" algn="l">
              <a:spcBef>
                <a:spcPts val="0"/>
              </a:spcBef>
              <a:spcAft>
                <a:spcPts val="0"/>
              </a:spcAft>
              <a:buSzPts val="1800"/>
              <a:buChar char="●"/>
            </a:pPr>
            <a:r>
              <a:rPr lang="en" sz="1800"/>
              <a:t>We can then apply a certain activation function, e.g. Sigmoid, to confine the weighted sum between 0 to 1 to signify classes </a:t>
            </a:r>
            <a:endParaRPr sz="1800"/>
          </a:p>
          <a:p>
            <a:pPr indent="-342900" lvl="0" marL="457200" rtl="0" algn="l">
              <a:spcBef>
                <a:spcPts val="0"/>
              </a:spcBef>
              <a:spcAft>
                <a:spcPts val="0"/>
              </a:spcAft>
              <a:buSzPts val="1800"/>
              <a:buChar char="●"/>
            </a:pPr>
            <a:r>
              <a:rPr lang="en" sz="1800"/>
              <a:t>We also want to apply a bias to our weighted sum, depending on the specific question </a:t>
            </a:r>
            <a:endParaRPr sz="18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p66"/>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66"/>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How Neural Nets work?</a:t>
            </a:r>
            <a:endParaRPr b="1" sz="3000">
              <a:solidFill>
                <a:srgbClr val="FFFFFF"/>
              </a:solidFill>
            </a:endParaRPr>
          </a:p>
        </p:txBody>
      </p:sp>
      <p:sp>
        <p:nvSpPr>
          <p:cNvPr id="466" name="Google Shape;466;p66"/>
          <p:cNvSpPr txBox="1"/>
          <p:nvPr>
            <p:ph idx="1" type="body"/>
          </p:nvPr>
        </p:nvSpPr>
        <p:spPr>
          <a:xfrm>
            <a:off x="320175" y="1136900"/>
            <a:ext cx="8229600" cy="372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The weight associated with each neuron tells us which signal it’s picking up on</a:t>
            </a:r>
            <a:endParaRPr sz="1800"/>
          </a:p>
          <a:p>
            <a:pPr indent="-342900" lvl="0" marL="457200" rtl="0" algn="l">
              <a:spcBef>
                <a:spcPts val="0"/>
              </a:spcBef>
              <a:spcAft>
                <a:spcPts val="0"/>
              </a:spcAft>
              <a:buSzPts val="1800"/>
              <a:buChar char="●"/>
            </a:pPr>
            <a:r>
              <a:rPr lang="en" sz="1800"/>
              <a:t>The bias controls how high or low the weighted sum needs to be before the neuron gets activated</a:t>
            </a:r>
            <a:endParaRPr sz="1800"/>
          </a:p>
          <a:p>
            <a:pPr indent="-342900" lvl="0" marL="457200" rtl="0" algn="l">
              <a:spcBef>
                <a:spcPts val="0"/>
              </a:spcBef>
              <a:spcAft>
                <a:spcPts val="0"/>
              </a:spcAft>
              <a:buSzPts val="1800"/>
              <a:buChar char="●"/>
            </a:pPr>
            <a:r>
              <a:rPr lang="en" sz="1800"/>
              <a:t>Each neuron has its own weight and bias associated with the next layer, indicating the specific pattern</a:t>
            </a:r>
            <a:endParaRPr sz="1800"/>
          </a:p>
          <a:p>
            <a:pPr indent="-342900" lvl="0" marL="457200" rtl="0" algn="l">
              <a:spcBef>
                <a:spcPts val="0"/>
              </a:spcBef>
              <a:spcAft>
                <a:spcPts val="0"/>
              </a:spcAft>
              <a:buSzPts val="1800"/>
              <a:buChar char="●"/>
            </a:pPr>
            <a:r>
              <a:rPr lang="en" sz="1800"/>
              <a:t>Deep </a:t>
            </a:r>
            <a:r>
              <a:rPr b="1" lang="en" sz="1800"/>
              <a:t>learning</a:t>
            </a:r>
            <a:r>
              <a:rPr lang="en" sz="1800"/>
              <a:t> → get our machines to learn the optimal weight and biases that model this process by propagating through multiple layers</a:t>
            </a:r>
            <a:endParaRPr sz="1800"/>
          </a:p>
          <a:p>
            <a:pPr indent="-342900" lvl="0" marL="457200" rtl="0" algn="l">
              <a:spcBef>
                <a:spcPts val="0"/>
              </a:spcBef>
              <a:spcAft>
                <a:spcPts val="0"/>
              </a:spcAft>
              <a:buSzPts val="1800"/>
              <a:buChar char="●"/>
            </a:pPr>
            <a:r>
              <a:rPr lang="en" sz="1800"/>
              <a:t>The above process and be represented as the vectorized format</a:t>
            </a:r>
            <a:endParaRPr sz="1800"/>
          </a:p>
          <a:p>
            <a:pPr indent="0" lvl="0" marL="457200" rtl="0" algn="l">
              <a:spcBef>
                <a:spcPts val="0"/>
              </a:spcBef>
              <a:spcAft>
                <a:spcPts val="0"/>
              </a:spcAft>
              <a:buNone/>
            </a:pPr>
            <a:r>
              <a:t/>
            </a:r>
            <a:endParaRPr sz="18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Google Shape;471;p67"/>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67"/>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Different Types of Neural Networks</a:t>
            </a:r>
            <a:endParaRPr b="1" sz="3000">
              <a:solidFill>
                <a:srgbClr val="FFFFFF"/>
              </a:solidFill>
            </a:endParaRPr>
          </a:p>
        </p:txBody>
      </p:sp>
      <p:sp>
        <p:nvSpPr>
          <p:cNvPr id="473" name="Google Shape;473;p67"/>
          <p:cNvSpPr txBox="1"/>
          <p:nvPr>
            <p:ph idx="1" type="body"/>
          </p:nvPr>
        </p:nvSpPr>
        <p:spPr>
          <a:xfrm>
            <a:off x="320175" y="113690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Convolutional Neural Networks </a:t>
            </a:r>
            <a:endParaRPr sz="2400"/>
          </a:p>
          <a:p>
            <a:pPr indent="-381000" lvl="0" marL="457200" rtl="0" algn="l">
              <a:spcBef>
                <a:spcPts val="0"/>
              </a:spcBef>
              <a:spcAft>
                <a:spcPts val="0"/>
              </a:spcAft>
              <a:buSzPts val="2400"/>
              <a:buChar char="●"/>
            </a:pPr>
            <a:r>
              <a:rPr lang="en" sz="2400"/>
              <a:t>Recurrent Neural Networks</a:t>
            </a:r>
            <a:endParaRPr sz="2400"/>
          </a:p>
          <a:p>
            <a:pPr indent="-381000" lvl="0" marL="457200" rtl="0" algn="l">
              <a:spcBef>
                <a:spcPts val="0"/>
              </a:spcBef>
              <a:spcAft>
                <a:spcPts val="0"/>
              </a:spcAft>
              <a:buSzPts val="2400"/>
              <a:buChar char="●"/>
            </a:pPr>
            <a:r>
              <a:rPr lang="en" sz="2400"/>
              <a:t>Long Short Term Memory </a:t>
            </a:r>
            <a:endParaRPr sz="2400"/>
          </a:p>
          <a:p>
            <a:pPr indent="-381000" lvl="0" marL="457200" rtl="0" algn="l">
              <a:spcBef>
                <a:spcPts val="0"/>
              </a:spcBef>
              <a:spcAft>
                <a:spcPts val="0"/>
              </a:spcAft>
              <a:buSzPts val="2400"/>
              <a:buChar char="●"/>
            </a:pPr>
            <a:r>
              <a:rPr lang="en" sz="2400"/>
              <a:t>Generative Adversarial Neural Networks </a:t>
            </a:r>
            <a:endParaRPr sz="2400"/>
          </a:p>
          <a:p>
            <a:pPr indent="-381000" lvl="0" marL="457200" rtl="0" algn="l">
              <a:spcBef>
                <a:spcPts val="0"/>
              </a:spcBef>
              <a:spcAft>
                <a:spcPts val="0"/>
              </a:spcAft>
              <a:buSzPts val="2400"/>
              <a:buChar char="●"/>
            </a:pPr>
            <a:r>
              <a:rPr lang="en" sz="2400"/>
              <a:t>Autoencoders </a:t>
            </a:r>
            <a:endParaRPr sz="24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Google Shape;478;p68"/>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68"/>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Different Types of Neural Networks</a:t>
            </a:r>
            <a:endParaRPr b="1" sz="3000">
              <a:solidFill>
                <a:srgbClr val="FFFFFF"/>
              </a:solidFill>
            </a:endParaRPr>
          </a:p>
        </p:txBody>
      </p:sp>
      <p:pic>
        <p:nvPicPr>
          <p:cNvPr id="480" name="Google Shape;480;p68"/>
          <p:cNvPicPr preferRelativeResize="0"/>
          <p:nvPr/>
        </p:nvPicPr>
        <p:blipFill>
          <a:blip r:embed="rId3">
            <a:alphaModFix/>
          </a:blip>
          <a:stretch>
            <a:fillRect/>
          </a:stretch>
        </p:blipFill>
        <p:spPr>
          <a:xfrm>
            <a:off x="1385575" y="762425"/>
            <a:ext cx="6013498" cy="423919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p69"/>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69"/>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Different Types of Neural Networks</a:t>
            </a:r>
            <a:endParaRPr b="1" sz="3000">
              <a:solidFill>
                <a:srgbClr val="FFFFFF"/>
              </a:solidFill>
            </a:endParaRPr>
          </a:p>
        </p:txBody>
      </p:sp>
      <p:pic>
        <p:nvPicPr>
          <p:cNvPr id="487" name="Google Shape;487;p69"/>
          <p:cNvPicPr preferRelativeResize="0"/>
          <p:nvPr/>
        </p:nvPicPr>
        <p:blipFill>
          <a:blip r:embed="rId3">
            <a:alphaModFix/>
          </a:blip>
          <a:stretch>
            <a:fillRect/>
          </a:stretch>
        </p:blipFill>
        <p:spPr>
          <a:xfrm>
            <a:off x="1535300" y="893750"/>
            <a:ext cx="6326340" cy="42497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5"/>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5"/>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Brief History of Neural Networks</a:t>
            </a:r>
            <a:endParaRPr b="1" sz="3000">
              <a:solidFill>
                <a:srgbClr val="FFFFFF"/>
              </a:solidFill>
            </a:endParaRPr>
          </a:p>
        </p:txBody>
      </p:sp>
      <p:sp>
        <p:nvSpPr>
          <p:cNvPr id="114" name="Google Shape;114;p25"/>
          <p:cNvSpPr txBox="1"/>
          <p:nvPr>
            <p:ph idx="1" type="body"/>
          </p:nvPr>
        </p:nvSpPr>
        <p:spPr>
          <a:xfrm>
            <a:off x="320175" y="1136900"/>
            <a:ext cx="8229600" cy="3725700"/>
          </a:xfrm>
          <a:prstGeom prst="rect">
            <a:avLst/>
          </a:prstGeom>
        </p:spPr>
        <p:txBody>
          <a:bodyPr anchorCtr="0" anchor="t" bIns="91425" lIns="91425" spcFirstLastPara="1" rIns="91425" wrap="square" tIns="91425">
            <a:noAutofit/>
          </a:bodyPr>
          <a:lstStyle/>
          <a:p>
            <a:pPr indent="-330200" lvl="0" marL="457200" rtl="0" algn="l">
              <a:spcBef>
                <a:spcPts val="600"/>
              </a:spcBef>
              <a:spcAft>
                <a:spcPts val="0"/>
              </a:spcAft>
              <a:buSzPts val="1600"/>
              <a:buChar char="●"/>
            </a:pPr>
            <a:r>
              <a:rPr lang="en" sz="1600"/>
              <a:t>Motivated by the desire to harness the thinking process, William McCulloch and Walter Pitts wrote a paper on how neurons might work by modeling the logical process of AND/OR/NOT in 1943 </a:t>
            </a:r>
            <a:endParaRPr sz="1600"/>
          </a:p>
          <a:p>
            <a:pPr indent="-330200" lvl="0" marL="457200" rtl="0" algn="l">
              <a:spcBef>
                <a:spcPts val="0"/>
              </a:spcBef>
              <a:spcAft>
                <a:spcPts val="0"/>
              </a:spcAft>
              <a:buSzPts val="1600"/>
              <a:buChar char="●"/>
            </a:pPr>
            <a:r>
              <a:rPr lang="en" sz="1600"/>
              <a:t>Inspired by Pitts and McCulloh, Hebb published Organization of Behavior in 1949 which proposed that neural pathways are strengthened each time after stimulation</a:t>
            </a:r>
            <a:endParaRPr sz="1600"/>
          </a:p>
          <a:p>
            <a:pPr indent="-330200" lvl="0" marL="457200" rtl="0" algn="l">
              <a:spcBef>
                <a:spcPts val="0"/>
              </a:spcBef>
              <a:spcAft>
                <a:spcPts val="0"/>
              </a:spcAft>
              <a:buSzPts val="1600"/>
              <a:buChar char="●"/>
            </a:pPr>
            <a:r>
              <a:rPr lang="en" sz="1600"/>
              <a:t>Frank Rosenblatt, a Psychologist, created the first Perceptron (Mark I Perceptron) 1958 that is capable of separating linearly separable cases, but failed at non-linear ones. </a:t>
            </a:r>
            <a:endParaRPr sz="1600"/>
          </a:p>
          <a:p>
            <a:pPr indent="-330200" lvl="0" marL="457200" rtl="0" algn="l">
              <a:spcBef>
                <a:spcPts val="0"/>
              </a:spcBef>
              <a:spcAft>
                <a:spcPts val="0"/>
              </a:spcAft>
              <a:buSzPts val="1600"/>
              <a:buChar char="●"/>
            </a:pPr>
            <a:r>
              <a:rPr lang="en" sz="1600"/>
              <a:t>Research later found out that the Mark I perceptron did not fail at its ability to make prediction, but scale</a:t>
            </a:r>
            <a:endParaRPr sz="1600"/>
          </a:p>
        </p:txBody>
      </p:sp>
      <p:pic>
        <p:nvPicPr>
          <p:cNvPr id="115" name="Google Shape;115;p25"/>
          <p:cNvPicPr preferRelativeResize="0"/>
          <p:nvPr/>
        </p:nvPicPr>
        <p:blipFill>
          <a:blip r:embed="rId3">
            <a:alphaModFix/>
          </a:blip>
          <a:stretch>
            <a:fillRect/>
          </a:stretch>
        </p:blipFill>
        <p:spPr>
          <a:xfrm>
            <a:off x="4700800" y="3593781"/>
            <a:ext cx="4513025" cy="1612950"/>
          </a:xfrm>
          <a:prstGeom prst="rect">
            <a:avLst/>
          </a:prstGeom>
          <a:noFill/>
          <a:ln>
            <a:noFill/>
          </a:ln>
        </p:spPr>
      </p:pic>
      <p:pic>
        <p:nvPicPr>
          <p:cNvPr id="116" name="Google Shape;116;p25"/>
          <p:cNvPicPr preferRelativeResize="0"/>
          <p:nvPr/>
        </p:nvPicPr>
        <p:blipFill>
          <a:blip r:embed="rId4">
            <a:alphaModFix/>
          </a:blip>
          <a:stretch>
            <a:fillRect/>
          </a:stretch>
        </p:blipFill>
        <p:spPr>
          <a:xfrm>
            <a:off x="-52700" y="3761467"/>
            <a:ext cx="4513024" cy="151255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Google Shape;492;p70"/>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70"/>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Primary Tools for Deep Learning</a:t>
            </a:r>
            <a:endParaRPr b="1" sz="3000">
              <a:solidFill>
                <a:srgbClr val="FFFFFF"/>
              </a:solidFill>
            </a:endParaRPr>
          </a:p>
        </p:txBody>
      </p:sp>
      <p:sp>
        <p:nvSpPr>
          <p:cNvPr id="494" name="Google Shape;494;p70"/>
          <p:cNvSpPr txBox="1"/>
          <p:nvPr>
            <p:ph idx="1" type="body"/>
          </p:nvPr>
        </p:nvSpPr>
        <p:spPr>
          <a:xfrm>
            <a:off x="320175" y="113690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Tensorflow</a:t>
            </a:r>
            <a:endParaRPr sz="2400"/>
          </a:p>
          <a:p>
            <a:pPr indent="-381000" lvl="0" marL="457200" rtl="0" algn="l">
              <a:spcBef>
                <a:spcPts val="0"/>
              </a:spcBef>
              <a:spcAft>
                <a:spcPts val="0"/>
              </a:spcAft>
              <a:buSzPts val="2400"/>
              <a:buChar char="●"/>
            </a:pPr>
            <a:r>
              <a:rPr lang="en" sz="2400"/>
              <a:t>Torch/PyTorch</a:t>
            </a:r>
            <a:endParaRPr sz="2400"/>
          </a:p>
          <a:p>
            <a:pPr indent="-381000" lvl="0" marL="457200" rtl="0" algn="l">
              <a:spcBef>
                <a:spcPts val="0"/>
              </a:spcBef>
              <a:spcAft>
                <a:spcPts val="0"/>
              </a:spcAft>
              <a:buSzPts val="2400"/>
              <a:buChar char="●"/>
            </a:pPr>
            <a:r>
              <a:rPr lang="en" sz="2400"/>
              <a:t>Keras </a:t>
            </a:r>
            <a:endParaRPr sz="2400"/>
          </a:p>
          <a:p>
            <a:pPr indent="-381000" lvl="0" marL="457200" rtl="0" algn="l">
              <a:spcBef>
                <a:spcPts val="0"/>
              </a:spcBef>
              <a:spcAft>
                <a:spcPts val="0"/>
              </a:spcAft>
              <a:buSzPts val="2400"/>
              <a:buChar char="●"/>
            </a:pPr>
            <a:r>
              <a:rPr lang="en" sz="2400"/>
              <a:t>Caffe</a:t>
            </a:r>
            <a:endParaRPr sz="24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Google Shape;499;p71"/>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71"/>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Optimizing our model</a:t>
            </a:r>
            <a:endParaRPr b="1" sz="3000">
              <a:solidFill>
                <a:srgbClr val="FFFFFF"/>
              </a:solidFill>
            </a:endParaRPr>
          </a:p>
        </p:txBody>
      </p:sp>
      <p:sp>
        <p:nvSpPr>
          <p:cNvPr id="501" name="Google Shape;501;p71"/>
          <p:cNvSpPr txBox="1"/>
          <p:nvPr>
            <p:ph idx="1" type="body"/>
          </p:nvPr>
        </p:nvSpPr>
        <p:spPr>
          <a:xfrm>
            <a:off x="320175" y="113690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sz="2400"/>
          </a:p>
          <a:p>
            <a:pPr indent="0" lvl="0" marL="0" rtl="0" algn="l">
              <a:spcBef>
                <a:spcPts val="600"/>
              </a:spcBef>
              <a:spcAft>
                <a:spcPts val="0"/>
              </a:spcAft>
              <a:buNone/>
            </a:pPr>
            <a:r>
              <a:t/>
            </a:r>
            <a:endParaRPr sz="2400"/>
          </a:p>
        </p:txBody>
      </p:sp>
      <p:pic>
        <p:nvPicPr>
          <p:cNvPr id="502" name="Google Shape;502;p71"/>
          <p:cNvPicPr preferRelativeResize="0"/>
          <p:nvPr/>
        </p:nvPicPr>
        <p:blipFill>
          <a:blip r:embed="rId3">
            <a:alphaModFix/>
          </a:blip>
          <a:stretch>
            <a:fillRect/>
          </a:stretch>
        </p:blipFill>
        <p:spPr>
          <a:xfrm>
            <a:off x="692137" y="989963"/>
            <a:ext cx="7759727" cy="4019575"/>
          </a:xfrm>
          <a:prstGeom prst="rect">
            <a:avLst/>
          </a:prstGeom>
          <a:noFill/>
          <a:ln>
            <a:noFill/>
          </a:ln>
        </p:spPr>
      </p:pic>
      <p:sp>
        <p:nvSpPr>
          <p:cNvPr id="503" name="Google Shape;503;p71"/>
          <p:cNvSpPr txBox="1"/>
          <p:nvPr/>
        </p:nvSpPr>
        <p:spPr>
          <a:xfrm>
            <a:off x="6145625" y="1156775"/>
            <a:ext cx="2654400" cy="23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We can change the weights of the final layer to create a perfect prediction.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should the new weights be?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1000"/>
                                        <p:tgtEl>
                                          <p:spTgt spid="5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Google Shape;508;p72"/>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72"/>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Updating Weights</a:t>
            </a:r>
            <a:endParaRPr b="1" sz="3000">
              <a:solidFill>
                <a:srgbClr val="FFFFFF"/>
              </a:solidFill>
            </a:endParaRPr>
          </a:p>
          <a:p>
            <a:pPr indent="0" lvl="0" marL="0" rtl="0" algn="ctr">
              <a:spcBef>
                <a:spcPts val="0"/>
              </a:spcBef>
              <a:spcAft>
                <a:spcPts val="0"/>
              </a:spcAft>
              <a:buNone/>
            </a:pPr>
            <a:r>
              <a:t/>
            </a:r>
            <a:endParaRPr b="1" sz="3000">
              <a:solidFill>
                <a:srgbClr val="FFFFFF"/>
              </a:solidFill>
            </a:endParaRPr>
          </a:p>
        </p:txBody>
      </p:sp>
      <p:pic>
        <p:nvPicPr>
          <p:cNvPr id="510" name="Google Shape;510;p72"/>
          <p:cNvPicPr preferRelativeResize="0"/>
          <p:nvPr/>
        </p:nvPicPr>
        <p:blipFill>
          <a:blip r:embed="rId3">
            <a:alphaModFix/>
          </a:blip>
          <a:stretch>
            <a:fillRect/>
          </a:stretch>
        </p:blipFill>
        <p:spPr>
          <a:xfrm>
            <a:off x="635120" y="1017413"/>
            <a:ext cx="8147377" cy="39646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73"/>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73"/>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Loss Function</a:t>
            </a:r>
            <a:endParaRPr b="1" sz="3000">
              <a:solidFill>
                <a:srgbClr val="FFFFFF"/>
              </a:solidFill>
            </a:endParaRPr>
          </a:p>
        </p:txBody>
      </p:sp>
      <p:sp>
        <p:nvSpPr>
          <p:cNvPr id="517" name="Google Shape;517;p73"/>
          <p:cNvSpPr txBox="1"/>
          <p:nvPr>
            <p:ph idx="1" type="body"/>
          </p:nvPr>
        </p:nvSpPr>
        <p:spPr>
          <a:xfrm>
            <a:off x="320175" y="1136900"/>
            <a:ext cx="8229600" cy="37257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600"/>
              </a:spcBef>
              <a:spcAft>
                <a:spcPts val="0"/>
              </a:spcAft>
              <a:buSzPts val="1800"/>
              <a:buChar char="●"/>
            </a:pPr>
            <a:r>
              <a:rPr lang="en" sz="1800"/>
              <a:t>In order to determine how we need to update our weights, we first must determine how bad our predictions are.</a:t>
            </a:r>
            <a:endParaRPr sz="1800"/>
          </a:p>
          <a:p>
            <a:pPr indent="-342900" lvl="0" marL="457200" rtl="0" algn="l">
              <a:lnSpc>
                <a:spcPct val="100000"/>
              </a:lnSpc>
              <a:spcBef>
                <a:spcPts val="600"/>
              </a:spcBef>
              <a:spcAft>
                <a:spcPts val="0"/>
              </a:spcAft>
              <a:buSzPts val="1800"/>
              <a:buChar char="●"/>
            </a:pPr>
            <a:r>
              <a:rPr lang="en" sz="1800"/>
              <a:t>A loss function aggregates the errors in predictions from many data points into a single number, which is a measure of </a:t>
            </a:r>
            <a:r>
              <a:rPr lang="en" sz="1800"/>
              <a:t>the</a:t>
            </a:r>
            <a:r>
              <a:rPr lang="en" sz="1800"/>
              <a:t> model’s predictive performance. </a:t>
            </a:r>
            <a:endParaRPr sz="1800"/>
          </a:p>
          <a:p>
            <a:pPr indent="-342900" lvl="0" marL="457200" rtl="0" algn="l">
              <a:lnSpc>
                <a:spcPct val="100000"/>
              </a:lnSpc>
              <a:spcBef>
                <a:spcPts val="1000"/>
              </a:spcBef>
              <a:spcAft>
                <a:spcPts val="1000"/>
              </a:spcAft>
              <a:buSzPts val="1800"/>
              <a:buChar char="●"/>
            </a:pPr>
            <a:r>
              <a:rPr lang="en" sz="1800"/>
              <a:t>Because</a:t>
            </a:r>
            <a:r>
              <a:rPr lang="en" sz="1800"/>
              <a:t> we apply the function to multiple observations at once, we will always have some level of errors. </a:t>
            </a:r>
            <a:endParaRPr sz="18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Google Shape;522;p74"/>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74"/>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Loss Function</a:t>
            </a:r>
            <a:endParaRPr b="1" sz="3000">
              <a:solidFill>
                <a:srgbClr val="FFFFFF"/>
              </a:solidFill>
            </a:endParaRPr>
          </a:p>
        </p:txBody>
      </p:sp>
      <p:pic>
        <p:nvPicPr>
          <p:cNvPr id="524" name="Google Shape;524;p74"/>
          <p:cNvPicPr preferRelativeResize="0"/>
          <p:nvPr/>
        </p:nvPicPr>
        <p:blipFill>
          <a:blip r:embed="rId3">
            <a:alphaModFix/>
          </a:blip>
          <a:stretch>
            <a:fillRect/>
          </a:stretch>
        </p:blipFill>
        <p:spPr>
          <a:xfrm>
            <a:off x="1288500" y="1025600"/>
            <a:ext cx="6744368" cy="400680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 name="Shape 528"/>
        <p:cNvGrpSpPr/>
        <p:nvPr/>
      </p:nvGrpSpPr>
      <p:grpSpPr>
        <a:xfrm>
          <a:off x="0" y="0"/>
          <a:ext cx="0" cy="0"/>
          <a:chOff x="0" y="0"/>
          <a:chExt cx="0" cy="0"/>
        </a:xfrm>
      </p:grpSpPr>
      <p:sp>
        <p:nvSpPr>
          <p:cNvPr id="529" name="Google Shape;529;p75"/>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75"/>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Calculating a loss function</a:t>
            </a:r>
            <a:endParaRPr b="1" sz="3000">
              <a:solidFill>
                <a:srgbClr val="FFFFFF"/>
              </a:solidFill>
            </a:endParaRPr>
          </a:p>
          <a:p>
            <a:pPr indent="0" lvl="0" marL="0" rtl="0" algn="ctr">
              <a:spcBef>
                <a:spcPts val="0"/>
              </a:spcBef>
              <a:spcAft>
                <a:spcPts val="0"/>
              </a:spcAft>
              <a:buNone/>
            </a:pPr>
            <a:r>
              <a:t/>
            </a:r>
            <a:endParaRPr b="1" sz="3000">
              <a:solidFill>
                <a:srgbClr val="FFFFFF"/>
              </a:solidFill>
            </a:endParaRPr>
          </a:p>
        </p:txBody>
      </p:sp>
      <p:pic>
        <p:nvPicPr>
          <p:cNvPr id="531" name="Google Shape;531;p75"/>
          <p:cNvPicPr preferRelativeResize="0"/>
          <p:nvPr/>
        </p:nvPicPr>
        <p:blipFill>
          <a:blip r:embed="rId3">
            <a:alphaModFix/>
          </a:blip>
          <a:stretch>
            <a:fillRect/>
          </a:stretch>
        </p:blipFill>
        <p:spPr>
          <a:xfrm>
            <a:off x="1190788" y="943000"/>
            <a:ext cx="7170521" cy="40068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sp>
        <p:nvSpPr>
          <p:cNvPr id="536" name="Google Shape;536;p76"/>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76"/>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Loss function</a:t>
            </a:r>
            <a:endParaRPr b="1" sz="3000">
              <a:solidFill>
                <a:srgbClr val="FFFFFF"/>
              </a:solidFill>
            </a:endParaRPr>
          </a:p>
        </p:txBody>
      </p:sp>
      <p:sp>
        <p:nvSpPr>
          <p:cNvPr id="538" name="Google Shape;538;p76"/>
          <p:cNvSpPr txBox="1"/>
          <p:nvPr>
            <p:ph idx="1" type="body"/>
          </p:nvPr>
        </p:nvSpPr>
        <p:spPr>
          <a:xfrm>
            <a:off x="320175" y="113690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400"/>
              <a:t>			</a:t>
            </a:r>
            <a:endParaRPr sz="1400"/>
          </a:p>
          <a:p>
            <a:pPr indent="-342900" lvl="0" marL="457200" rtl="0" algn="l">
              <a:lnSpc>
                <a:spcPct val="115000"/>
              </a:lnSpc>
              <a:spcBef>
                <a:spcPts val="1200"/>
              </a:spcBef>
              <a:spcAft>
                <a:spcPts val="0"/>
              </a:spcAft>
              <a:buSzPts val="1800"/>
              <a:buChar char="●"/>
            </a:pPr>
            <a:r>
              <a:rPr lang="en" sz="1800"/>
              <a:t>Lower loss function value means a be!er model					</a:t>
            </a:r>
            <a:endParaRPr sz="1800"/>
          </a:p>
          <a:p>
            <a:pPr indent="-342900" lvl="0" marL="457200" rtl="0" algn="l">
              <a:lnSpc>
                <a:spcPct val="115000"/>
              </a:lnSpc>
              <a:spcBef>
                <a:spcPts val="1000"/>
              </a:spcBef>
              <a:spcAft>
                <a:spcPts val="0"/>
              </a:spcAft>
              <a:buSzPts val="1800"/>
              <a:buChar char="●"/>
            </a:pPr>
            <a:r>
              <a:rPr lang="en" sz="1800"/>
              <a:t>Goal: Find the weights that give the lowest value for the loss function	</a:t>
            </a:r>
            <a:endParaRPr sz="1800"/>
          </a:p>
          <a:p>
            <a:pPr indent="-342900" lvl="0" marL="457200" rtl="0" algn="l">
              <a:lnSpc>
                <a:spcPct val="115000"/>
              </a:lnSpc>
              <a:spcBef>
                <a:spcPts val="1200"/>
              </a:spcBef>
              <a:spcAft>
                <a:spcPts val="0"/>
              </a:spcAft>
              <a:buSzPts val="1800"/>
              <a:buChar char="●"/>
            </a:pPr>
            <a:r>
              <a:rPr lang="en" sz="1800"/>
              <a:t>Gradient descent </a:t>
            </a:r>
            <a:endParaRPr sz="1800"/>
          </a:p>
          <a:p>
            <a:pPr indent="0" lvl="0" marL="0" rtl="0" algn="l">
              <a:spcBef>
                <a:spcPts val="1000"/>
              </a:spcBef>
              <a:spcAft>
                <a:spcPts val="0"/>
              </a:spcAft>
              <a:buNone/>
            </a:pPr>
            <a:r>
              <a:t/>
            </a:r>
            <a:endParaRPr sz="14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Google Shape;543;p77"/>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77"/>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GRADIENT DISSENT</a:t>
            </a:r>
            <a:endParaRPr b="1" sz="3000">
              <a:solidFill>
                <a:srgbClr val="FFFFFF"/>
              </a:solidFill>
            </a:endParaRPr>
          </a:p>
        </p:txBody>
      </p:sp>
      <p:sp>
        <p:nvSpPr>
          <p:cNvPr id="545" name="Google Shape;545;p77"/>
          <p:cNvSpPr txBox="1"/>
          <p:nvPr>
            <p:ph idx="1" type="body"/>
          </p:nvPr>
        </p:nvSpPr>
        <p:spPr>
          <a:xfrm>
            <a:off x="320175" y="1136900"/>
            <a:ext cx="3894000" cy="37257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Start with some random values for the weights</a:t>
            </a:r>
            <a:endParaRPr sz="1800"/>
          </a:p>
          <a:p>
            <a:pPr indent="-342900" lvl="0" marL="457200" rtl="0" algn="l">
              <a:spcBef>
                <a:spcPts val="1000"/>
              </a:spcBef>
              <a:spcAft>
                <a:spcPts val="0"/>
              </a:spcAft>
              <a:buSzPts val="1800"/>
              <a:buChar char="●"/>
            </a:pPr>
            <a:r>
              <a:rPr lang="en" sz="1800"/>
              <a:t>Find the slope of the loss function at those weights.</a:t>
            </a:r>
            <a:endParaRPr sz="1800"/>
          </a:p>
          <a:p>
            <a:pPr indent="-342900" lvl="0" marL="457200" rtl="0" algn="l">
              <a:spcBef>
                <a:spcPts val="1000"/>
              </a:spcBef>
              <a:spcAft>
                <a:spcPts val="0"/>
              </a:spcAft>
              <a:buSzPts val="1800"/>
              <a:buChar char="●"/>
            </a:pPr>
            <a:r>
              <a:rPr lang="en" sz="1800"/>
              <a:t>Take a step in the direction that will reduce the error. </a:t>
            </a:r>
            <a:endParaRPr sz="1800"/>
          </a:p>
          <a:p>
            <a:pPr indent="-342900" lvl="0" marL="457200" rtl="0" algn="l">
              <a:spcBef>
                <a:spcPts val="1000"/>
              </a:spcBef>
              <a:spcAft>
                <a:spcPts val="0"/>
              </a:spcAft>
              <a:buSzPts val="1800"/>
              <a:buChar char="●"/>
            </a:pPr>
            <a:r>
              <a:rPr lang="en" sz="1800"/>
              <a:t>Continue until you reduce the slope to zero. </a:t>
            </a:r>
            <a:endParaRPr sz="1800"/>
          </a:p>
          <a:p>
            <a:pPr indent="0" lvl="0" marL="0" rtl="0" algn="l">
              <a:spcBef>
                <a:spcPts val="1000"/>
              </a:spcBef>
              <a:spcAft>
                <a:spcPts val="0"/>
              </a:spcAft>
              <a:buNone/>
            </a:pPr>
            <a:r>
              <a:t/>
            </a:r>
            <a:endParaRPr sz="2400"/>
          </a:p>
          <a:p>
            <a:pPr indent="0" lvl="0" marL="0" rtl="0" algn="l">
              <a:spcBef>
                <a:spcPts val="600"/>
              </a:spcBef>
              <a:spcAft>
                <a:spcPts val="0"/>
              </a:spcAft>
              <a:buNone/>
            </a:pPr>
            <a:r>
              <a:rPr lang="en" sz="2400"/>
              <a:t>Practice!</a:t>
            </a:r>
            <a:endParaRPr sz="2400"/>
          </a:p>
        </p:txBody>
      </p:sp>
      <p:pic>
        <p:nvPicPr>
          <p:cNvPr id="546" name="Google Shape;546;p77"/>
          <p:cNvPicPr preferRelativeResize="0"/>
          <p:nvPr/>
        </p:nvPicPr>
        <p:blipFill>
          <a:blip r:embed="rId3">
            <a:alphaModFix/>
          </a:blip>
          <a:stretch>
            <a:fillRect/>
          </a:stretch>
        </p:blipFill>
        <p:spPr>
          <a:xfrm>
            <a:off x="4335575" y="1211525"/>
            <a:ext cx="4625025" cy="3044057"/>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Google Shape;551;p78"/>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78"/>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Gradient descent</a:t>
            </a:r>
            <a:endParaRPr b="1" sz="3000">
              <a:solidFill>
                <a:srgbClr val="FFFFFF"/>
              </a:solidFill>
            </a:endParaRPr>
          </a:p>
          <a:p>
            <a:pPr indent="0" lvl="0" marL="0" rtl="0" algn="ctr">
              <a:spcBef>
                <a:spcPts val="0"/>
              </a:spcBef>
              <a:spcAft>
                <a:spcPts val="0"/>
              </a:spcAft>
              <a:buNone/>
            </a:pPr>
            <a:r>
              <a:t/>
            </a:r>
            <a:endParaRPr b="1" sz="3000">
              <a:solidFill>
                <a:srgbClr val="FFFFFF"/>
              </a:solidFill>
            </a:endParaRPr>
          </a:p>
        </p:txBody>
      </p:sp>
      <p:sp>
        <p:nvSpPr>
          <p:cNvPr id="553" name="Google Shape;553;p78"/>
          <p:cNvSpPr txBox="1"/>
          <p:nvPr>
            <p:ph idx="1" type="body"/>
          </p:nvPr>
        </p:nvSpPr>
        <p:spPr>
          <a:xfrm>
            <a:off x="320175" y="879950"/>
            <a:ext cx="6166200" cy="39828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If the slope is positive:</a:t>
            </a:r>
            <a:endParaRPr sz="1800"/>
          </a:p>
          <a:p>
            <a:pPr indent="-342900" lvl="1" marL="914400" rtl="0" algn="l">
              <a:spcBef>
                <a:spcPts val="1000"/>
              </a:spcBef>
              <a:spcAft>
                <a:spcPts val="0"/>
              </a:spcAft>
              <a:buSzPts val="1800"/>
              <a:buChar char="○"/>
            </a:pPr>
            <a:r>
              <a:rPr lang="en" sz="1800"/>
              <a:t>Going opposite the slope means moving to lower numbers</a:t>
            </a:r>
            <a:endParaRPr sz="1800"/>
          </a:p>
          <a:p>
            <a:pPr indent="-342900" lvl="1" marL="914400" rtl="0" algn="l">
              <a:spcBef>
                <a:spcPts val="1000"/>
              </a:spcBef>
              <a:spcAft>
                <a:spcPts val="0"/>
              </a:spcAft>
              <a:buSzPts val="1800"/>
              <a:buChar char="○"/>
            </a:pPr>
            <a:r>
              <a:rPr lang="en" sz="1800"/>
              <a:t>Subtract the slope from the current value</a:t>
            </a:r>
            <a:endParaRPr sz="1800"/>
          </a:p>
          <a:p>
            <a:pPr indent="-342900" lvl="1" marL="914400" rtl="0" algn="l">
              <a:spcBef>
                <a:spcPts val="1000"/>
              </a:spcBef>
              <a:spcAft>
                <a:spcPts val="0"/>
              </a:spcAft>
              <a:buSzPts val="1800"/>
              <a:buChar char="○"/>
            </a:pPr>
            <a:r>
              <a:rPr lang="en" sz="1800"/>
              <a:t>Too big a step might lead us astray</a:t>
            </a:r>
            <a:endParaRPr sz="1800"/>
          </a:p>
          <a:p>
            <a:pPr indent="-342900" lvl="0" marL="457200" rtl="0" algn="l">
              <a:spcBef>
                <a:spcPts val="1000"/>
              </a:spcBef>
              <a:spcAft>
                <a:spcPts val="0"/>
              </a:spcAft>
              <a:buSzPts val="1800"/>
              <a:buChar char="●"/>
            </a:pPr>
            <a:r>
              <a:rPr lang="en" sz="1800"/>
              <a:t>Solution: learning rate</a:t>
            </a:r>
            <a:endParaRPr sz="1800"/>
          </a:p>
          <a:p>
            <a:pPr indent="-342900" lvl="1" marL="914400" rtl="0" algn="l">
              <a:spcBef>
                <a:spcPts val="1000"/>
              </a:spcBef>
              <a:spcAft>
                <a:spcPts val="0"/>
              </a:spcAft>
              <a:buSzPts val="1800"/>
              <a:buChar char="○"/>
            </a:pPr>
            <a:r>
              <a:rPr lang="en" sz="1800"/>
              <a:t>Update each weight by subtracting</a:t>
            </a:r>
            <a:endParaRPr sz="1800"/>
          </a:p>
          <a:p>
            <a:pPr indent="457200" lvl="0" marL="457200" rtl="0" algn="l">
              <a:spcBef>
                <a:spcPts val="1000"/>
              </a:spcBef>
              <a:spcAft>
                <a:spcPts val="0"/>
              </a:spcAft>
              <a:buNone/>
            </a:pPr>
            <a:r>
              <a:rPr b="1" lang="en" sz="1800"/>
              <a:t>learning rate * slope</a:t>
            </a:r>
            <a:endParaRPr b="1" sz="1800"/>
          </a:p>
          <a:p>
            <a:pPr indent="0" lvl="0" marL="457200" rtl="0" algn="l">
              <a:spcBef>
                <a:spcPts val="1000"/>
              </a:spcBef>
              <a:spcAft>
                <a:spcPts val="0"/>
              </a:spcAft>
              <a:buNone/>
            </a:pPr>
            <a:r>
              <a:t/>
            </a:r>
            <a:endParaRPr sz="1800"/>
          </a:p>
        </p:txBody>
      </p:sp>
      <p:pic>
        <p:nvPicPr>
          <p:cNvPr id="554" name="Google Shape;554;p78"/>
          <p:cNvPicPr preferRelativeResize="0"/>
          <p:nvPr/>
        </p:nvPicPr>
        <p:blipFill>
          <a:blip r:embed="rId3">
            <a:alphaModFix/>
          </a:blip>
          <a:stretch>
            <a:fillRect/>
          </a:stretch>
        </p:blipFill>
        <p:spPr>
          <a:xfrm>
            <a:off x="4899075" y="2500300"/>
            <a:ext cx="4244925" cy="258084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sp>
        <p:nvSpPr>
          <p:cNvPr id="559" name="Google Shape;559;p79"/>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79"/>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Updating weights</a:t>
            </a:r>
            <a:endParaRPr b="1" sz="3000">
              <a:solidFill>
                <a:srgbClr val="FFFFFF"/>
              </a:solidFill>
            </a:endParaRPr>
          </a:p>
        </p:txBody>
      </p:sp>
      <p:sp>
        <p:nvSpPr>
          <p:cNvPr id="561" name="Google Shape;561;p79"/>
          <p:cNvSpPr txBox="1"/>
          <p:nvPr>
            <p:ph idx="1" type="body"/>
          </p:nvPr>
        </p:nvSpPr>
        <p:spPr>
          <a:xfrm>
            <a:off x="268525" y="1942625"/>
            <a:ext cx="8229600" cy="2919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400"/>
              <a:t>To calculate the slope for a weight, you need to multiply:</a:t>
            </a:r>
            <a:endParaRPr sz="2400"/>
          </a:p>
          <a:p>
            <a:pPr indent="-381000" lvl="0" marL="457200" rtl="0" algn="l">
              <a:spcBef>
                <a:spcPts val="600"/>
              </a:spcBef>
              <a:spcAft>
                <a:spcPts val="0"/>
              </a:spcAft>
              <a:buSzPts val="2400"/>
              <a:buChar char="●"/>
            </a:pPr>
            <a:r>
              <a:rPr lang="en" sz="2400"/>
              <a:t>Slope of the loss function w.r.t. Value at the node we feed into </a:t>
            </a:r>
            <a:endParaRPr sz="2400"/>
          </a:p>
          <a:p>
            <a:pPr indent="-381000" lvl="0" marL="457200" rtl="0" algn="l">
              <a:spcBef>
                <a:spcPts val="1000"/>
              </a:spcBef>
              <a:spcAft>
                <a:spcPts val="0"/>
              </a:spcAft>
              <a:buSzPts val="2400"/>
              <a:buChar char="●"/>
            </a:pPr>
            <a:r>
              <a:rPr lang="en" sz="2400"/>
              <a:t>The value of the node that feeds into our weight</a:t>
            </a:r>
            <a:endParaRPr sz="2400"/>
          </a:p>
          <a:p>
            <a:pPr indent="-381000" lvl="0" marL="457200" rtl="0" algn="l">
              <a:spcBef>
                <a:spcPts val="1000"/>
              </a:spcBef>
              <a:spcAft>
                <a:spcPts val="1000"/>
              </a:spcAft>
              <a:buSzPts val="2400"/>
              <a:buChar char="●"/>
            </a:pPr>
            <a:r>
              <a:rPr lang="en" sz="2400"/>
              <a:t>Slope of the activation function w.r.t value we feed into</a:t>
            </a:r>
            <a:endParaRPr sz="2400"/>
          </a:p>
        </p:txBody>
      </p:sp>
      <p:pic>
        <p:nvPicPr>
          <p:cNvPr id="562" name="Google Shape;562;p79"/>
          <p:cNvPicPr preferRelativeResize="0"/>
          <p:nvPr/>
        </p:nvPicPr>
        <p:blipFill>
          <a:blip r:embed="rId3">
            <a:alphaModFix/>
          </a:blip>
          <a:stretch>
            <a:fillRect/>
          </a:stretch>
        </p:blipFill>
        <p:spPr>
          <a:xfrm>
            <a:off x="457200" y="831890"/>
            <a:ext cx="8229601" cy="125518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6"/>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6"/>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Brief History of Neural Networks</a:t>
            </a:r>
            <a:endParaRPr b="1" sz="3000">
              <a:solidFill>
                <a:srgbClr val="FFFFFF"/>
              </a:solidFill>
            </a:endParaRPr>
          </a:p>
        </p:txBody>
      </p:sp>
      <p:sp>
        <p:nvSpPr>
          <p:cNvPr id="123" name="Google Shape;123;p26"/>
          <p:cNvSpPr txBox="1"/>
          <p:nvPr>
            <p:ph idx="1" type="body"/>
          </p:nvPr>
        </p:nvSpPr>
        <p:spPr>
          <a:xfrm>
            <a:off x="320163" y="915550"/>
            <a:ext cx="8229600" cy="3725700"/>
          </a:xfrm>
          <a:prstGeom prst="rect">
            <a:avLst/>
          </a:prstGeom>
        </p:spPr>
        <p:txBody>
          <a:bodyPr anchorCtr="0" anchor="t" bIns="91425" lIns="91425" spcFirstLastPara="1" rIns="91425" wrap="square" tIns="91425">
            <a:noAutofit/>
          </a:bodyPr>
          <a:lstStyle/>
          <a:p>
            <a:pPr indent="-330200" lvl="0" marL="457200" rtl="0" algn="l">
              <a:spcBef>
                <a:spcPts val="600"/>
              </a:spcBef>
              <a:spcAft>
                <a:spcPts val="0"/>
              </a:spcAft>
              <a:buSzPts val="1600"/>
              <a:buChar char="●"/>
            </a:pPr>
            <a:r>
              <a:rPr lang="en" sz="1600"/>
              <a:t>Research in NN was dormant for a while until the advent of backpropagation emerge (1975), which effectively solved the problem of non-linearly separable cases by creating multiple layers and train the weights and biases by propagating the error term back up through the layers. </a:t>
            </a:r>
            <a:endParaRPr sz="1600"/>
          </a:p>
          <a:p>
            <a:pPr indent="-330200" lvl="0" marL="457200" rtl="0" algn="l">
              <a:spcBef>
                <a:spcPts val="0"/>
              </a:spcBef>
              <a:spcAft>
                <a:spcPts val="0"/>
              </a:spcAft>
              <a:buSzPts val="1600"/>
              <a:buChar char="●"/>
            </a:pPr>
            <a:r>
              <a:rPr lang="en" sz="1600"/>
              <a:t>Max-pooling is introduced in 1992</a:t>
            </a:r>
            <a:endParaRPr sz="1600"/>
          </a:p>
          <a:p>
            <a:pPr indent="-330200" lvl="0" marL="457200" rtl="0" algn="l">
              <a:spcBef>
                <a:spcPts val="0"/>
              </a:spcBef>
              <a:spcAft>
                <a:spcPts val="0"/>
              </a:spcAft>
              <a:buSzPts val="1600"/>
              <a:buChar char="●"/>
            </a:pPr>
            <a:r>
              <a:rPr lang="en" sz="1600"/>
              <a:t>Between 2009 and 2012, recurrent neural nets were developed </a:t>
            </a:r>
            <a:endParaRPr sz="1600"/>
          </a:p>
          <a:p>
            <a:pPr indent="-330200" lvl="0" marL="457200" rtl="0" algn="l">
              <a:spcBef>
                <a:spcPts val="0"/>
              </a:spcBef>
              <a:spcAft>
                <a:spcPts val="0"/>
              </a:spcAft>
              <a:buSzPts val="1600"/>
              <a:buChar char="●"/>
            </a:pPr>
            <a:r>
              <a:rPr lang="en" sz="1600"/>
              <a:t>Ian Goodfellow and others developed GANs (Generative Adversarial Networks)</a:t>
            </a:r>
            <a:endParaRPr sz="1600"/>
          </a:p>
        </p:txBody>
      </p:sp>
      <p:pic>
        <p:nvPicPr>
          <p:cNvPr id="124" name="Google Shape;124;p26"/>
          <p:cNvPicPr preferRelativeResize="0"/>
          <p:nvPr/>
        </p:nvPicPr>
        <p:blipFill>
          <a:blip r:embed="rId3">
            <a:alphaModFix/>
          </a:blip>
          <a:stretch>
            <a:fillRect/>
          </a:stretch>
        </p:blipFill>
        <p:spPr>
          <a:xfrm>
            <a:off x="805225" y="2971350"/>
            <a:ext cx="1882475" cy="2056225"/>
          </a:xfrm>
          <a:prstGeom prst="rect">
            <a:avLst/>
          </a:prstGeom>
          <a:noFill/>
          <a:ln>
            <a:noFill/>
          </a:ln>
        </p:spPr>
      </p:pic>
      <p:pic>
        <p:nvPicPr>
          <p:cNvPr id="125" name="Google Shape;125;p26"/>
          <p:cNvPicPr preferRelativeResize="0"/>
          <p:nvPr/>
        </p:nvPicPr>
        <p:blipFill>
          <a:blip r:embed="rId4">
            <a:alphaModFix/>
          </a:blip>
          <a:stretch>
            <a:fillRect/>
          </a:stretch>
        </p:blipFill>
        <p:spPr>
          <a:xfrm>
            <a:off x="3493750" y="2971350"/>
            <a:ext cx="1882476" cy="2056226"/>
          </a:xfrm>
          <a:prstGeom prst="rect">
            <a:avLst/>
          </a:prstGeom>
          <a:noFill/>
          <a:ln>
            <a:noFill/>
          </a:ln>
        </p:spPr>
      </p:pic>
      <p:pic>
        <p:nvPicPr>
          <p:cNvPr id="126" name="Google Shape;126;p26"/>
          <p:cNvPicPr preferRelativeResize="0"/>
          <p:nvPr/>
        </p:nvPicPr>
        <p:blipFill>
          <a:blip r:embed="rId5">
            <a:alphaModFix/>
          </a:blip>
          <a:stretch>
            <a:fillRect/>
          </a:stretch>
        </p:blipFill>
        <p:spPr>
          <a:xfrm>
            <a:off x="6030800" y="2971350"/>
            <a:ext cx="2307614" cy="210417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Google Shape;567;p80"/>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80"/>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solidFill>
                  <a:schemeClr val="lt1"/>
                </a:solidFill>
              </a:rPr>
              <a:t>Updating weights</a:t>
            </a:r>
            <a:endParaRPr b="1" sz="3000">
              <a:solidFill>
                <a:schemeClr val="lt1"/>
              </a:solidFill>
            </a:endParaRPr>
          </a:p>
          <a:p>
            <a:pPr indent="0" lvl="0" marL="0" rtl="0" algn="ctr">
              <a:spcBef>
                <a:spcPts val="0"/>
              </a:spcBef>
              <a:spcAft>
                <a:spcPts val="0"/>
              </a:spcAft>
              <a:buNone/>
            </a:pPr>
            <a:r>
              <a:t/>
            </a:r>
            <a:endParaRPr b="1" sz="3000">
              <a:solidFill>
                <a:srgbClr val="FFFFFF"/>
              </a:solidFill>
            </a:endParaRPr>
          </a:p>
        </p:txBody>
      </p:sp>
      <p:sp>
        <p:nvSpPr>
          <p:cNvPr id="569" name="Google Shape;569;p80"/>
          <p:cNvSpPr txBox="1"/>
          <p:nvPr>
            <p:ph idx="1" type="body"/>
          </p:nvPr>
        </p:nvSpPr>
        <p:spPr>
          <a:xfrm>
            <a:off x="268525" y="1942625"/>
            <a:ext cx="8229600" cy="2919900"/>
          </a:xfrm>
          <a:prstGeom prst="rect">
            <a:avLst/>
          </a:prstGeom>
        </p:spPr>
        <p:txBody>
          <a:bodyPr anchorCtr="0" anchor="t" bIns="91425" lIns="91425" spcFirstLastPara="1" rIns="91425" wrap="square" tIns="91425">
            <a:noAutofit/>
          </a:bodyPr>
          <a:lstStyle/>
          <a:p>
            <a:pPr indent="0" lvl="0" marL="0" rtl="0" algn="l">
              <a:lnSpc>
                <a:spcPct val="150000"/>
              </a:lnSpc>
              <a:spcBef>
                <a:spcPts val="600"/>
              </a:spcBef>
              <a:spcAft>
                <a:spcPts val="0"/>
              </a:spcAft>
              <a:buNone/>
            </a:pPr>
            <a:r>
              <a:rPr lang="en" sz="2400"/>
              <a:t>Slope of mean-squared loss function w.r.t. Prediction:</a:t>
            </a:r>
            <a:endParaRPr sz="2400"/>
          </a:p>
          <a:p>
            <a:pPr indent="457200" lvl="0" marL="0" rtl="0" algn="l">
              <a:lnSpc>
                <a:spcPct val="150000"/>
              </a:lnSpc>
              <a:spcBef>
                <a:spcPts val="1000"/>
              </a:spcBef>
              <a:spcAft>
                <a:spcPts val="0"/>
              </a:spcAft>
              <a:buNone/>
            </a:pPr>
            <a:r>
              <a:rPr lang="en" sz="2400"/>
              <a:t>2* (Predicted Value - Actual Value) = 2* Error</a:t>
            </a:r>
            <a:endParaRPr sz="2400"/>
          </a:p>
          <a:p>
            <a:pPr indent="457200" lvl="0" marL="0" rtl="0" algn="l">
              <a:lnSpc>
                <a:spcPct val="150000"/>
              </a:lnSpc>
              <a:spcBef>
                <a:spcPts val="1000"/>
              </a:spcBef>
              <a:spcAft>
                <a:spcPts val="1000"/>
              </a:spcAft>
              <a:buNone/>
            </a:pPr>
            <a:r>
              <a:rPr lang="en" sz="2400"/>
              <a:t>2* -4</a:t>
            </a:r>
            <a:endParaRPr sz="2400"/>
          </a:p>
        </p:txBody>
      </p:sp>
      <p:pic>
        <p:nvPicPr>
          <p:cNvPr id="570" name="Google Shape;570;p80"/>
          <p:cNvPicPr preferRelativeResize="0"/>
          <p:nvPr/>
        </p:nvPicPr>
        <p:blipFill>
          <a:blip r:embed="rId3">
            <a:alphaModFix/>
          </a:blip>
          <a:stretch>
            <a:fillRect/>
          </a:stretch>
        </p:blipFill>
        <p:spPr>
          <a:xfrm>
            <a:off x="496800" y="831900"/>
            <a:ext cx="8132177" cy="12019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4" name="Shape 574"/>
        <p:cNvGrpSpPr/>
        <p:nvPr/>
      </p:nvGrpSpPr>
      <p:grpSpPr>
        <a:xfrm>
          <a:off x="0" y="0"/>
          <a:ext cx="0" cy="0"/>
          <a:chOff x="0" y="0"/>
          <a:chExt cx="0" cy="0"/>
        </a:xfrm>
      </p:grpSpPr>
      <p:sp>
        <p:nvSpPr>
          <p:cNvPr id="575" name="Google Shape;575;p81"/>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81"/>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solidFill>
                  <a:schemeClr val="lt1"/>
                </a:solidFill>
              </a:rPr>
              <a:t>Updating weights</a:t>
            </a:r>
            <a:endParaRPr b="1" sz="3000">
              <a:solidFill>
                <a:schemeClr val="lt1"/>
              </a:solidFill>
            </a:endParaRPr>
          </a:p>
          <a:p>
            <a:pPr indent="0" lvl="0" marL="0" rtl="0" algn="ctr">
              <a:spcBef>
                <a:spcPts val="0"/>
              </a:spcBef>
              <a:spcAft>
                <a:spcPts val="0"/>
              </a:spcAft>
              <a:buNone/>
            </a:pPr>
            <a:r>
              <a:t/>
            </a:r>
            <a:endParaRPr b="1" sz="3000">
              <a:solidFill>
                <a:srgbClr val="FFFFFF"/>
              </a:solidFill>
            </a:endParaRPr>
          </a:p>
        </p:txBody>
      </p:sp>
      <p:sp>
        <p:nvSpPr>
          <p:cNvPr id="577" name="Google Shape;577;p81"/>
          <p:cNvSpPr txBox="1"/>
          <p:nvPr>
            <p:ph idx="1" type="body"/>
          </p:nvPr>
        </p:nvSpPr>
        <p:spPr>
          <a:xfrm>
            <a:off x="268525" y="1942625"/>
            <a:ext cx="8229600" cy="2919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400"/>
              <a:t>To calculate the slope for a weight, you need to multiply:</a:t>
            </a:r>
            <a:endParaRPr sz="2400"/>
          </a:p>
          <a:p>
            <a:pPr indent="-381000" lvl="0" marL="457200" rtl="0" algn="l">
              <a:spcBef>
                <a:spcPts val="600"/>
              </a:spcBef>
              <a:spcAft>
                <a:spcPts val="0"/>
              </a:spcAft>
              <a:buSzPts val="2400"/>
              <a:buChar char="●"/>
            </a:pPr>
            <a:r>
              <a:rPr lang="en" sz="2400"/>
              <a:t>Slope of the loss function w.r.t. Value at the node we feed into </a:t>
            </a:r>
            <a:endParaRPr sz="2400"/>
          </a:p>
          <a:p>
            <a:pPr indent="-381000" lvl="0" marL="457200" rtl="0" algn="l">
              <a:spcBef>
                <a:spcPts val="1000"/>
              </a:spcBef>
              <a:spcAft>
                <a:spcPts val="0"/>
              </a:spcAft>
              <a:buSzPts val="2400"/>
              <a:buChar char="●"/>
            </a:pPr>
            <a:r>
              <a:rPr lang="en" sz="2400"/>
              <a:t>The value of the node that feeds into our weight</a:t>
            </a:r>
            <a:endParaRPr sz="2400"/>
          </a:p>
          <a:p>
            <a:pPr indent="-381000" lvl="0" marL="457200" rtl="0" algn="l">
              <a:spcBef>
                <a:spcPts val="1000"/>
              </a:spcBef>
              <a:spcAft>
                <a:spcPts val="1000"/>
              </a:spcAft>
              <a:buSzPts val="2400"/>
              <a:buChar char="●"/>
            </a:pPr>
            <a:r>
              <a:rPr lang="en" sz="2400"/>
              <a:t>Slope of the activation function w.r.t value we feed into</a:t>
            </a:r>
            <a:endParaRPr sz="2400"/>
          </a:p>
        </p:txBody>
      </p:sp>
      <p:pic>
        <p:nvPicPr>
          <p:cNvPr id="578" name="Google Shape;578;p81"/>
          <p:cNvPicPr preferRelativeResize="0"/>
          <p:nvPr/>
        </p:nvPicPr>
        <p:blipFill>
          <a:blip r:embed="rId3">
            <a:alphaModFix/>
          </a:blip>
          <a:stretch>
            <a:fillRect/>
          </a:stretch>
        </p:blipFill>
        <p:spPr>
          <a:xfrm>
            <a:off x="693550" y="831900"/>
            <a:ext cx="8038473" cy="12260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sp>
        <p:nvSpPr>
          <p:cNvPr id="583" name="Google Shape;583;p82"/>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82"/>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solidFill>
                  <a:schemeClr val="lt1"/>
                </a:solidFill>
              </a:rPr>
              <a:t>Updating weights</a:t>
            </a:r>
            <a:endParaRPr b="1" sz="3000">
              <a:solidFill>
                <a:schemeClr val="lt1"/>
              </a:solidFill>
            </a:endParaRPr>
          </a:p>
          <a:p>
            <a:pPr indent="0" lvl="0" marL="0" rtl="0" algn="ctr">
              <a:spcBef>
                <a:spcPts val="0"/>
              </a:spcBef>
              <a:spcAft>
                <a:spcPts val="0"/>
              </a:spcAft>
              <a:buNone/>
            </a:pPr>
            <a:r>
              <a:t/>
            </a:r>
            <a:endParaRPr b="1" sz="3000">
              <a:solidFill>
                <a:srgbClr val="FFFFFF"/>
              </a:solidFill>
            </a:endParaRPr>
          </a:p>
        </p:txBody>
      </p:sp>
      <p:sp>
        <p:nvSpPr>
          <p:cNvPr id="585" name="Google Shape;585;p82"/>
          <p:cNvSpPr txBox="1"/>
          <p:nvPr>
            <p:ph idx="1" type="body"/>
          </p:nvPr>
        </p:nvSpPr>
        <p:spPr>
          <a:xfrm>
            <a:off x="268525" y="1942625"/>
            <a:ext cx="8229600" cy="29199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 2 * -4 * 3</a:t>
            </a:r>
            <a:endParaRPr sz="2400"/>
          </a:p>
          <a:p>
            <a:pPr indent="-381000" lvl="0" marL="457200" rtl="0" algn="l">
              <a:spcBef>
                <a:spcPts val="1000"/>
              </a:spcBef>
              <a:spcAft>
                <a:spcPts val="0"/>
              </a:spcAft>
              <a:buSzPts val="2400"/>
              <a:buChar char="●"/>
            </a:pPr>
            <a:r>
              <a:rPr lang="en" sz="2400"/>
              <a:t>-24</a:t>
            </a:r>
            <a:endParaRPr sz="2400"/>
          </a:p>
          <a:p>
            <a:pPr indent="-381000" lvl="0" marL="457200" rtl="0" algn="l">
              <a:spcBef>
                <a:spcPts val="1000"/>
              </a:spcBef>
              <a:spcAft>
                <a:spcPts val="0"/>
              </a:spcAft>
              <a:buSzPts val="2400"/>
              <a:buChar char="●"/>
            </a:pPr>
            <a:r>
              <a:rPr lang="en" sz="2400"/>
              <a:t>If learning rate is 0.01, the new weight would be </a:t>
            </a:r>
            <a:endParaRPr sz="2400"/>
          </a:p>
          <a:p>
            <a:pPr indent="-381000" lvl="0" marL="457200" rtl="0" algn="l">
              <a:spcBef>
                <a:spcPts val="1000"/>
              </a:spcBef>
              <a:spcAft>
                <a:spcPts val="1000"/>
              </a:spcAft>
              <a:buSzPts val="2400"/>
              <a:buChar char="●"/>
            </a:pPr>
            <a:r>
              <a:rPr lang="en" sz="2400"/>
              <a:t>2 - 0.01(-24) = 2.24</a:t>
            </a:r>
            <a:endParaRPr sz="2400"/>
          </a:p>
        </p:txBody>
      </p:sp>
      <p:pic>
        <p:nvPicPr>
          <p:cNvPr id="586" name="Google Shape;586;p82"/>
          <p:cNvPicPr preferRelativeResize="0"/>
          <p:nvPr/>
        </p:nvPicPr>
        <p:blipFill>
          <a:blip r:embed="rId3">
            <a:alphaModFix/>
          </a:blip>
          <a:stretch>
            <a:fillRect/>
          </a:stretch>
        </p:blipFill>
        <p:spPr>
          <a:xfrm>
            <a:off x="534275" y="831900"/>
            <a:ext cx="7701201" cy="11107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 name="Shape 590"/>
        <p:cNvGrpSpPr/>
        <p:nvPr/>
      </p:nvGrpSpPr>
      <p:grpSpPr>
        <a:xfrm>
          <a:off x="0" y="0"/>
          <a:ext cx="0" cy="0"/>
          <a:chOff x="0" y="0"/>
          <a:chExt cx="0" cy="0"/>
        </a:xfrm>
      </p:grpSpPr>
      <p:sp>
        <p:nvSpPr>
          <p:cNvPr id="591" name="Google Shape;591;p83"/>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83"/>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Working with multiple nodes</a:t>
            </a:r>
            <a:endParaRPr b="1" sz="3000">
              <a:solidFill>
                <a:srgbClr val="FFFFFF"/>
              </a:solidFill>
            </a:endParaRPr>
          </a:p>
        </p:txBody>
      </p:sp>
      <p:pic>
        <p:nvPicPr>
          <p:cNvPr id="593" name="Google Shape;593;p83"/>
          <p:cNvPicPr preferRelativeResize="0"/>
          <p:nvPr/>
        </p:nvPicPr>
        <p:blipFill>
          <a:blip r:embed="rId3">
            <a:alphaModFix/>
          </a:blip>
          <a:stretch>
            <a:fillRect/>
          </a:stretch>
        </p:blipFill>
        <p:spPr>
          <a:xfrm>
            <a:off x="1445300" y="1078000"/>
            <a:ext cx="7196293" cy="40068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Google Shape;598;p84"/>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84"/>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Code to calculate slopes and update weights</a:t>
            </a:r>
            <a:endParaRPr b="1" sz="3000">
              <a:solidFill>
                <a:srgbClr val="FFFFFF"/>
              </a:solidFill>
            </a:endParaRPr>
          </a:p>
        </p:txBody>
      </p:sp>
      <p:pic>
        <p:nvPicPr>
          <p:cNvPr id="600" name="Google Shape;600;p84"/>
          <p:cNvPicPr preferRelativeResize="0"/>
          <p:nvPr/>
        </p:nvPicPr>
        <p:blipFill>
          <a:blip r:embed="rId3">
            <a:alphaModFix/>
          </a:blip>
          <a:stretch>
            <a:fillRect/>
          </a:stretch>
        </p:blipFill>
        <p:spPr>
          <a:xfrm>
            <a:off x="152400" y="984300"/>
            <a:ext cx="6557425" cy="40068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sp>
        <p:nvSpPr>
          <p:cNvPr id="605" name="Google Shape;605;p85"/>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85"/>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solidFill>
                  <a:schemeClr val="lt1"/>
                </a:solidFill>
              </a:rPr>
              <a:t>Code to calculate slopes and update weights</a:t>
            </a:r>
            <a:endParaRPr b="1" sz="3000">
              <a:solidFill>
                <a:schemeClr val="lt1"/>
              </a:solidFill>
            </a:endParaRPr>
          </a:p>
          <a:p>
            <a:pPr indent="0" lvl="0" marL="0" rtl="0" algn="ctr">
              <a:spcBef>
                <a:spcPts val="0"/>
              </a:spcBef>
              <a:spcAft>
                <a:spcPts val="0"/>
              </a:spcAft>
              <a:buNone/>
            </a:pPr>
            <a:r>
              <a:t/>
            </a:r>
            <a:endParaRPr b="1" sz="3000">
              <a:solidFill>
                <a:srgbClr val="FFFFFF"/>
              </a:solidFill>
            </a:endParaRPr>
          </a:p>
        </p:txBody>
      </p:sp>
      <p:pic>
        <p:nvPicPr>
          <p:cNvPr id="607" name="Google Shape;607;p85"/>
          <p:cNvPicPr preferRelativeResize="0"/>
          <p:nvPr/>
        </p:nvPicPr>
        <p:blipFill>
          <a:blip r:embed="rId3">
            <a:alphaModFix/>
          </a:blip>
          <a:stretch>
            <a:fillRect/>
          </a:stretch>
        </p:blipFill>
        <p:spPr>
          <a:xfrm>
            <a:off x="152400" y="984300"/>
            <a:ext cx="8839199" cy="390274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1" name="Shape 611"/>
        <p:cNvGrpSpPr/>
        <p:nvPr/>
      </p:nvGrpSpPr>
      <p:grpSpPr>
        <a:xfrm>
          <a:off x="0" y="0"/>
          <a:ext cx="0" cy="0"/>
          <a:chOff x="0" y="0"/>
          <a:chExt cx="0" cy="0"/>
        </a:xfrm>
      </p:grpSpPr>
      <p:sp>
        <p:nvSpPr>
          <p:cNvPr id="612" name="Google Shape;612;p86"/>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86"/>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Backpropagation</a:t>
            </a:r>
            <a:endParaRPr b="1" sz="3000">
              <a:solidFill>
                <a:srgbClr val="FFFFFF"/>
              </a:solidFill>
            </a:endParaRPr>
          </a:p>
        </p:txBody>
      </p:sp>
      <p:sp>
        <p:nvSpPr>
          <p:cNvPr id="614" name="Google Shape;614;p86"/>
          <p:cNvSpPr txBox="1"/>
          <p:nvPr>
            <p:ph idx="1" type="body"/>
          </p:nvPr>
        </p:nvSpPr>
        <p:spPr>
          <a:xfrm>
            <a:off x="320175" y="1136900"/>
            <a:ext cx="8229600" cy="37257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Allows gradient descent to update all weights in neural network (by ge!ing gradients for all weights)</a:t>
            </a:r>
            <a:endParaRPr sz="1800"/>
          </a:p>
          <a:p>
            <a:pPr indent="-342900" lvl="0" marL="457200" rtl="0" algn="l">
              <a:lnSpc>
                <a:spcPct val="115000"/>
              </a:lnSpc>
              <a:spcBef>
                <a:spcPts val="1000"/>
              </a:spcBef>
              <a:spcAft>
                <a:spcPts val="0"/>
              </a:spcAft>
              <a:buSzPts val="1800"/>
              <a:buChar char="●"/>
            </a:pPr>
            <a:r>
              <a:rPr lang="en" sz="1800"/>
              <a:t>Comes from chain rule of calculus</a:t>
            </a:r>
            <a:endParaRPr sz="1800"/>
          </a:p>
          <a:p>
            <a:pPr indent="-342900" lvl="0" marL="457200" rtl="0" algn="l">
              <a:lnSpc>
                <a:spcPct val="115000"/>
              </a:lnSpc>
              <a:spcBef>
                <a:spcPts val="1200"/>
              </a:spcBef>
              <a:spcAft>
                <a:spcPts val="1000"/>
              </a:spcAft>
              <a:buSzPts val="1800"/>
              <a:buChar char="●"/>
            </a:pPr>
            <a:r>
              <a:rPr lang="en" sz="1800"/>
              <a:t>Important to understand the process, but you will generally use a library that implements this</a:t>
            </a:r>
            <a:endParaRPr sz="1800"/>
          </a:p>
        </p:txBody>
      </p:sp>
      <p:pic>
        <p:nvPicPr>
          <p:cNvPr id="615" name="Google Shape;615;p86"/>
          <p:cNvPicPr preferRelativeResize="0"/>
          <p:nvPr/>
        </p:nvPicPr>
        <p:blipFill>
          <a:blip r:embed="rId3">
            <a:alphaModFix/>
          </a:blip>
          <a:stretch>
            <a:fillRect/>
          </a:stretch>
        </p:blipFill>
        <p:spPr>
          <a:xfrm>
            <a:off x="2017877" y="3282725"/>
            <a:ext cx="4834201" cy="1757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4"/>
                                        </p:tgtEl>
                                        <p:attrNameLst>
                                          <p:attrName>style.visibility</p:attrName>
                                        </p:attrNameLst>
                                      </p:cBhvr>
                                      <p:to>
                                        <p:strVal val="visible"/>
                                      </p:to>
                                    </p:set>
                                    <p:animEffect filter="fade" transition="in">
                                      <p:cBhvr>
                                        <p:cTn dur="1000"/>
                                        <p:tgtEl>
                                          <p:spTgt spid="6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sp>
        <p:nvSpPr>
          <p:cNvPr id="620" name="Google Shape;620;p87"/>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87"/>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Backpropagation process</a:t>
            </a:r>
            <a:endParaRPr b="1" sz="3000">
              <a:solidFill>
                <a:srgbClr val="FFFFFF"/>
              </a:solidFill>
            </a:endParaRPr>
          </a:p>
        </p:txBody>
      </p:sp>
      <p:pic>
        <p:nvPicPr>
          <p:cNvPr id="622" name="Google Shape;622;p87"/>
          <p:cNvPicPr preferRelativeResize="0"/>
          <p:nvPr/>
        </p:nvPicPr>
        <p:blipFill>
          <a:blip r:embed="rId3">
            <a:alphaModFix/>
          </a:blip>
          <a:stretch>
            <a:fillRect/>
          </a:stretch>
        </p:blipFill>
        <p:spPr>
          <a:xfrm>
            <a:off x="207625" y="856425"/>
            <a:ext cx="8208127" cy="3360374"/>
          </a:xfrm>
          <a:prstGeom prst="rect">
            <a:avLst/>
          </a:prstGeom>
          <a:noFill/>
          <a:ln>
            <a:noFill/>
          </a:ln>
        </p:spPr>
      </p:pic>
      <p:pic>
        <p:nvPicPr>
          <p:cNvPr id="623" name="Google Shape;623;p87"/>
          <p:cNvPicPr preferRelativeResize="0"/>
          <p:nvPr/>
        </p:nvPicPr>
        <p:blipFill>
          <a:blip r:embed="rId4">
            <a:alphaModFix/>
          </a:blip>
          <a:stretch>
            <a:fillRect/>
          </a:stretch>
        </p:blipFill>
        <p:spPr>
          <a:xfrm>
            <a:off x="123300" y="920720"/>
            <a:ext cx="8590001" cy="34244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3"/>
                                        </p:tgtEl>
                                        <p:attrNameLst>
                                          <p:attrName>style.visibility</p:attrName>
                                        </p:attrNameLst>
                                      </p:cBhvr>
                                      <p:to>
                                        <p:strVal val="visible"/>
                                      </p:to>
                                    </p:set>
                                    <p:animEffect filter="fade" transition="in">
                                      <p:cBhvr>
                                        <p:cTn dur="1500"/>
                                        <p:tgtEl>
                                          <p:spTgt spid="6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7" name="Shape 627"/>
        <p:cNvGrpSpPr/>
        <p:nvPr/>
      </p:nvGrpSpPr>
      <p:grpSpPr>
        <a:xfrm>
          <a:off x="0" y="0"/>
          <a:ext cx="0" cy="0"/>
          <a:chOff x="0" y="0"/>
          <a:chExt cx="0" cy="0"/>
        </a:xfrm>
      </p:grpSpPr>
      <p:sp>
        <p:nvSpPr>
          <p:cNvPr id="628" name="Google Shape;628;p88"/>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88"/>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Backpropagation process</a:t>
            </a:r>
            <a:endParaRPr b="1" sz="3000">
              <a:solidFill>
                <a:srgbClr val="FFFFFF"/>
              </a:solidFill>
            </a:endParaRPr>
          </a:p>
        </p:txBody>
      </p:sp>
      <p:sp>
        <p:nvSpPr>
          <p:cNvPr id="630" name="Google Shape;630;p88"/>
          <p:cNvSpPr txBox="1"/>
          <p:nvPr>
            <p:ph idx="1" type="body"/>
          </p:nvPr>
        </p:nvSpPr>
        <p:spPr>
          <a:xfrm>
            <a:off x="320175" y="1136900"/>
            <a:ext cx="8229600" cy="37257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en" sz="2000"/>
              <a:t>Go back one layer at a time</a:t>
            </a:r>
            <a:endParaRPr sz="2000"/>
          </a:p>
          <a:p>
            <a:pPr indent="-355600" lvl="0" marL="457200" rtl="0" algn="l">
              <a:spcBef>
                <a:spcPts val="1000"/>
              </a:spcBef>
              <a:spcAft>
                <a:spcPts val="0"/>
              </a:spcAft>
              <a:buSzPts val="2000"/>
              <a:buChar char="●"/>
            </a:pPr>
            <a:r>
              <a:rPr lang="en" sz="2000"/>
              <a:t>Gradient for weight is product of :</a:t>
            </a:r>
            <a:endParaRPr sz="2000"/>
          </a:p>
          <a:p>
            <a:pPr indent="-355600" lvl="1" marL="914400" rtl="0" algn="l">
              <a:spcBef>
                <a:spcPts val="1000"/>
              </a:spcBef>
              <a:spcAft>
                <a:spcPts val="0"/>
              </a:spcAft>
              <a:buSzPts val="2000"/>
              <a:buChar char="○"/>
            </a:pPr>
            <a:r>
              <a:rPr lang="en" sz="2000"/>
              <a:t>Node value feeding into that weight</a:t>
            </a:r>
            <a:endParaRPr sz="2000"/>
          </a:p>
          <a:p>
            <a:pPr indent="-355600" lvl="1" marL="914400" rtl="0" algn="l">
              <a:spcBef>
                <a:spcPts val="1000"/>
              </a:spcBef>
              <a:spcAft>
                <a:spcPts val="0"/>
              </a:spcAft>
              <a:buSzPts val="2000"/>
              <a:buChar char="○"/>
            </a:pPr>
            <a:r>
              <a:rPr lang="en" sz="2000"/>
              <a:t>Slope of loss function w.r.t. Node it feeds into</a:t>
            </a:r>
            <a:endParaRPr sz="2000"/>
          </a:p>
          <a:p>
            <a:pPr indent="-355600" lvl="1" marL="914400" rtl="0" algn="l">
              <a:spcBef>
                <a:spcPts val="1000"/>
              </a:spcBef>
              <a:spcAft>
                <a:spcPts val="0"/>
              </a:spcAft>
              <a:buSzPts val="2000"/>
              <a:buChar char="○"/>
            </a:pPr>
            <a:r>
              <a:rPr lang="en" sz="2000"/>
              <a:t>Slope of activation function at the node it feeds into</a:t>
            </a:r>
            <a:endParaRPr sz="2000"/>
          </a:p>
          <a:p>
            <a:pPr indent="-355600" lvl="0" marL="457200" rtl="0" algn="l">
              <a:lnSpc>
                <a:spcPct val="115000"/>
              </a:lnSpc>
              <a:spcBef>
                <a:spcPts val="1000"/>
              </a:spcBef>
              <a:spcAft>
                <a:spcPts val="0"/>
              </a:spcAft>
              <a:buSzPts val="2000"/>
              <a:buChar char="●"/>
            </a:pPr>
            <a:r>
              <a:rPr lang="en" sz="2000"/>
              <a:t>Trying to estimate the slope of the loss function w.r.t each weight </a:t>
            </a:r>
            <a:endParaRPr sz="2000"/>
          </a:p>
          <a:p>
            <a:pPr indent="-355600" lvl="0" marL="457200" rtl="0" algn="l">
              <a:lnSpc>
                <a:spcPct val="115000"/>
              </a:lnSpc>
              <a:spcBef>
                <a:spcPts val="0"/>
              </a:spcBef>
              <a:spcAft>
                <a:spcPts val="0"/>
              </a:spcAft>
              <a:buSzPts val="2000"/>
              <a:buChar char="●"/>
            </a:pPr>
            <a:r>
              <a:rPr lang="en" sz="2000"/>
              <a:t>Do forward propagation to calculate predictions and errors</a:t>
            </a:r>
            <a:endParaRPr sz="20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4" name="Shape 634"/>
        <p:cNvGrpSpPr/>
        <p:nvPr/>
      </p:nvGrpSpPr>
      <p:grpSpPr>
        <a:xfrm>
          <a:off x="0" y="0"/>
          <a:ext cx="0" cy="0"/>
          <a:chOff x="0" y="0"/>
          <a:chExt cx="0" cy="0"/>
        </a:xfrm>
      </p:grpSpPr>
      <p:sp>
        <p:nvSpPr>
          <p:cNvPr id="635" name="Google Shape;635;p89"/>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89"/>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Questions</a:t>
            </a:r>
            <a:endParaRPr b="1" sz="3000">
              <a:solidFill>
                <a:srgbClr val="FFFFFF"/>
              </a:solidFill>
            </a:endParaRPr>
          </a:p>
        </p:txBody>
      </p:sp>
      <p:sp>
        <p:nvSpPr>
          <p:cNvPr id="637" name="Google Shape;637;p89"/>
          <p:cNvSpPr txBox="1"/>
          <p:nvPr>
            <p:ph idx="1" type="body"/>
          </p:nvPr>
        </p:nvSpPr>
        <p:spPr>
          <a:xfrm>
            <a:off x="320175" y="1136900"/>
            <a:ext cx="8229600" cy="3725700"/>
          </a:xfrm>
          <a:prstGeom prst="rect">
            <a:avLst/>
          </a:prstGeom>
        </p:spPr>
        <p:txBody>
          <a:bodyPr anchorCtr="0" anchor="t" bIns="91425" lIns="91425" spcFirstLastPara="1" rIns="91425" wrap="square" tIns="91425">
            <a:noAutofit/>
          </a:bodyPr>
          <a:lstStyle/>
          <a:p>
            <a:pPr indent="-304800" lvl="0" marL="457200" rtl="0" algn="l">
              <a:spcBef>
                <a:spcPts val="600"/>
              </a:spcBef>
              <a:spcAft>
                <a:spcPts val="0"/>
              </a:spcAft>
              <a:buClr>
                <a:srgbClr val="4D5356"/>
              </a:buClr>
              <a:buSzPts val="1200"/>
              <a:buAutoNum type="arabicPeriod"/>
            </a:pPr>
            <a:r>
              <a:rPr lang="en" sz="1200">
                <a:solidFill>
                  <a:srgbClr val="4D5356"/>
                </a:solidFill>
                <a:highlight>
                  <a:srgbClr val="FFFFFF"/>
                </a:highlight>
              </a:rPr>
              <a:t>If you have gone through 4 iterations of calculating slopes (using backward propagation) and then updated weights, how many times must you have done forward propagation?</a:t>
            </a:r>
            <a:endParaRPr sz="1200">
              <a:solidFill>
                <a:srgbClr val="4D5356"/>
              </a:solidFill>
              <a:highlight>
                <a:srgbClr val="FFFFFF"/>
              </a:highlight>
            </a:endParaRPr>
          </a:p>
          <a:p>
            <a:pPr indent="0" lvl="0" marL="457200" rtl="0" algn="l">
              <a:spcBef>
                <a:spcPts val="1000"/>
              </a:spcBef>
              <a:spcAft>
                <a:spcPts val="0"/>
              </a:spcAft>
              <a:buNone/>
            </a:pPr>
            <a:r>
              <a:t/>
            </a:r>
            <a:endParaRPr sz="1200">
              <a:solidFill>
                <a:srgbClr val="4D5356"/>
              </a:solidFill>
              <a:highlight>
                <a:srgbClr val="FFFFFF"/>
              </a:highlight>
            </a:endParaRPr>
          </a:p>
          <a:p>
            <a:pPr indent="-304800" lvl="0" marL="457200" rtl="0" algn="l">
              <a:spcBef>
                <a:spcPts val="1000"/>
              </a:spcBef>
              <a:spcAft>
                <a:spcPts val="0"/>
              </a:spcAft>
              <a:buClr>
                <a:srgbClr val="4D5356"/>
              </a:buClr>
              <a:buSzPts val="1200"/>
              <a:buAutoNum type="arabicPeriod"/>
            </a:pPr>
            <a:r>
              <a:rPr lang="en" sz="1200">
                <a:solidFill>
                  <a:srgbClr val="4D5356"/>
                </a:solidFill>
                <a:highlight>
                  <a:srgbClr val="FFFFFF"/>
                </a:highlight>
              </a:rPr>
              <a:t>If your predictions were all exactly right, and your errors were all exactly 0, the slope of the loss function with respect to your predictions would also be 0. In that circumstance, which of the following statements would be correct?</a:t>
            </a:r>
            <a:endParaRPr sz="1200">
              <a:solidFill>
                <a:srgbClr val="4D5356"/>
              </a:solidFill>
              <a:highlight>
                <a:srgbClr val="FFFFFF"/>
              </a:highlight>
            </a:endParaRPr>
          </a:p>
          <a:p>
            <a:pPr indent="-304800" lvl="1" marL="914400" marR="114300" rtl="0" algn="l">
              <a:lnSpc>
                <a:spcPct val="115000"/>
              </a:lnSpc>
              <a:spcBef>
                <a:spcPts val="1000"/>
              </a:spcBef>
              <a:spcAft>
                <a:spcPts val="0"/>
              </a:spcAft>
              <a:buClr>
                <a:srgbClr val="4D5356"/>
              </a:buClr>
              <a:buSzPts val="1200"/>
              <a:buAutoNum type="alphaLcPeriod"/>
            </a:pPr>
            <a:r>
              <a:rPr lang="en" sz="1200">
                <a:solidFill>
                  <a:srgbClr val="3D4251"/>
                </a:solidFill>
                <a:highlight>
                  <a:srgbClr val="FFFFFF"/>
                </a:highlight>
              </a:rPr>
              <a:t>The updates to all weights in the network would also be 0.</a:t>
            </a:r>
            <a:br>
              <a:rPr lang="en" sz="1200">
                <a:solidFill>
                  <a:srgbClr val="3D4251"/>
                </a:solidFill>
                <a:highlight>
                  <a:srgbClr val="FFFFFF"/>
                </a:highlight>
              </a:rPr>
            </a:br>
            <a:endParaRPr sz="1200">
              <a:solidFill>
                <a:srgbClr val="4D5356"/>
              </a:solidFill>
              <a:highlight>
                <a:srgbClr val="FFFFFF"/>
              </a:highlight>
            </a:endParaRPr>
          </a:p>
          <a:p>
            <a:pPr indent="-304800" lvl="1" marL="914400" marR="114300" rtl="0" algn="l">
              <a:lnSpc>
                <a:spcPct val="115000"/>
              </a:lnSpc>
              <a:spcBef>
                <a:spcPts val="0"/>
              </a:spcBef>
              <a:spcAft>
                <a:spcPts val="0"/>
              </a:spcAft>
              <a:buClr>
                <a:srgbClr val="4D5356"/>
              </a:buClr>
              <a:buSzPts val="1200"/>
              <a:buAutoNum type="alphaLcPeriod"/>
            </a:pPr>
            <a:r>
              <a:rPr lang="en" sz="1200">
                <a:solidFill>
                  <a:srgbClr val="3D4251"/>
                </a:solidFill>
                <a:highlight>
                  <a:srgbClr val="FFFFFF"/>
                </a:highlight>
              </a:rPr>
              <a:t>The updates to all weights in the network would be dependent on the activation functions.</a:t>
            </a:r>
            <a:br>
              <a:rPr lang="en" sz="1200">
                <a:solidFill>
                  <a:srgbClr val="3D4251"/>
                </a:solidFill>
                <a:highlight>
                  <a:srgbClr val="FFFFFF"/>
                </a:highlight>
              </a:rPr>
            </a:br>
            <a:endParaRPr sz="1200">
              <a:solidFill>
                <a:srgbClr val="4D5356"/>
              </a:solidFill>
              <a:highlight>
                <a:srgbClr val="FFFFFF"/>
              </a:highlight>
            </a:endParaRPr>
          </a:p>
          <a:p>
            <a:pPr indent="-304800" lvl="1" marL="914400" marR="114300" rtl="0" algn="l">
              <a:lnSpc>
                <a:spcPct val="115000"/>
              </a:lnSpc>
              <a:spcBef>
                <a:spcPts val="0"/>
              </a:spcBef>
              <a:spcAft>
                <a:spcPts val="0"/>
              </a:spcAft>
              <a:buClr>
                <a:srgbClr val="4D5356"/>
              </a:buClr>
              <a:buSzPts val="1200"/>
              <a:buAutoNum type="alphaLcPeriod"/>
            </a:pPr>
            <a:r>
              <a:rPr lang="en" sz="1200">
                <a:solidFill>
                  <a:srgbClr val="3D4251"/>
                </a:solidFill>
                <a:highlight>
                  <a:srgbClr val="FFFFFF"/>
                </a:highlight>
              </a:rPr>
              <a:t>The updates to all weights in the network would be proportional to values from the input data.</a:t>
            </a:r>
            <a:endParaRPr sz="1200">
              <a:solidFill>
                <a:srgbClr val="4D5356"/>
              </a:solidFill>
              <a:highlight>
                <a:srgbClr val="FFFFFF"/>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7"/>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7"/>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Why Neural Networks?</a:t>
            </a:r>
            <a:endParaRPr b="1" sz="3000">
              <a:solidFill>
                <a:srgbClr val="FFFFFF"/>
              </a:solidFill>
            </a:endParaRPr>
          </a:p>
        </p:txBody>
      </p:sp>
      <p:sp>
        <p:nvSpPr>
          <p:cNvPr id="133" name="Google Shape;133;p27"/>
          <p:cNvSpPr txBox="1"/>
          <p:nvPr>
            <p:ph idx="1" type="body"/>
          </p:nvPr>
        </p:nvSpPr>
        <p:spPr>
          <a:xfrm>
            <a:off x="320175" y="113690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Why have neural networks really taken off and became a major area of research in the past few years?</a:t>
            </a:r>
            <a:endParaRPr sz="2400"/>
          </a:p>
        </p:txBody>
      </p:sp>
      <p:pic>
        <p:nvPicPr>
          <p:cNvPr id="134" name="Google Shape;134;p27"/>
          <p:cNvPicPr preferRelativeResize="0"/>
          <p:nvPr/>
        </p:nvPicPr>
        <p:blipFill>
          <a:blip r:embed="rId3">
            <a:alphaModFix/>
          </a:blip>
          <a:stretch>
            <a:fillRect/>
          </a:stretch>
        </p:blipFill>
        <p:spPr>
          <a:xfrm>
            <a:off x="1401800" y="2304550"/>
            <a:ext cx="5406999" cy="255804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 name="Shape 641"/>
        <p:cNvGrpSpPr/>
        <p:nvPr/>
      </p:nvGrpSpPr>
      <p:grpSpPr>
        <a:xfrm>
          <a:off x="0" y="0"/>
          <a:ext cx="0" cy="0"/>
          <a:chOff x="0" y="0"/>
          <a:chExt cx="0" cy="0"/>
        </a:xfrm>
      </p:grpSpPr>
      <p:sp>
        <p:nvSpPr>
          <p:cNvPr id="642" name="Google Shape;642;p90"/>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90"/>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Backpropagation</a:t>
            </a:r>
            <a:endParaRPr b="1" sz="3000">
              <a:solidFill>
                <a:srgbClr val="FFFFFF"/>
              </a:solidFill>
            </a:endParaRPr>
          </a:p>
        </p:txBody>
      </p:sp>
      <p:pic>
        <p:nvPicPr>
          <p:cNvPr id="644" name="Google Shape;644;p90"/>
          <p:cNvPicPr preferRelativeResize="0"/>
          <p:nvPr/>
        </p:nvPicPr>
        <p:blipFill>
          <a:blip r:embed="rId3">
            <a:alphaModFix/>
          </a:blip>
          <a:stretch>
            <a:fillRect/>
          </a:stretch>
        </p:blipFill>
        <p:spPr>
          <a:xfrm>
            <a:off x="1526513" y="989550"/>
            <a:ext cx="7538575" cy="3890875"/>
          </a:xfrm>
          <a:prstGeom prst="rect">
            <a:avLst/>
          </a:prstGeom>
          <a:noFill/>
          <a:ln>
            <a:noFill/>
          </a:ln>
        </p:spPr>
      </p:pic>
      <p:pic>
        <p:nvPicPr>
          <p:cNvPr id="645" name="Google Shape;645;p90"/>
          <p:cNvPicPr preferRelativeResize="0"/>
          <p:nvPr/>
        </p:nvPicPr>
        <p:blipFill>
          <a:blip r:embed="rId4">
            <a:alphaModFix/>
          </a:blip>
          <a:stretch>
            <a:fillRect/>
          </a:stretch>
        </p:blipFill>
        <p:spPr>
          <a:xfrm>
            <a:off x="752625" y="1054050"/>
            <a:ext cx="2893174" cy="2721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5"/>
                                        </p:tgtEl>
                                        <p:attrNameLst>
                                          <p:attrName>style.visibility</p:attrName>
                                        </p:attrNameLst>
                                      </p:cBhvr>
                                      <p:to>
                                        <p:strVal val="visible"/>
                                      </p:to>
                                    </p:set>
                                    <p:animEffect filter="fade" transition="in">
                                      <p:cBhvr>
                                        <p:cTn dur="1000"/>
                                        <p:tgtEl>
                                          <p:spTgt spid="6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9" name="Shape 649"/>
        <p:cNvGrpSpPr/>
        <p:nvPr/>
      </p:nvGrpSpPr>
      <p:grpSpPr>
        <a:xfrm>
          <a:off x="0" y="0"/>
          <a:ext cx="0" cy="0"/>
          <a:chOff x="0" y="0"/>
          <a:chExt cx="0" cy="0"/>
        </a:xfrm>
      </p:grpSpPr>
      <p:sp>
        <p:nvSpPr>
          <p:cNvPr id="650" name="Google Shape;650;p91"/>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91"/>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Calculating slopes associated with any weight</a:t>
            </a:r>
            <a:endParaRPr b="1" sz="3000">
              <a:solidFill>
                <a:srgbClr val="FFFFFF"/>
              </a:solidFill>
            </a:endParaRPr>
          </a:p>
        </p:txBody>
      </p:sp>
      <p:sp>
        <p:nvSpPr>
          <p:cNvPr id="652" name="Google Shape;652;p91"/>
          <p:cNvSpPr txBox="1"/>
          <p:nvPr>
            <p:ph idx="1" type="body"/>
          </p:nvPr>
        </p:nvSpPr>
        <p:spPr>
          <a:xfrm>
            <a:off x="320175" y="113690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Gradients for weight is product of:</a:t>
            </a:r>
            <a:endParaRPr sz="2400"/>
          </a:p>
          <a:p>
            <a:pPr indent="-381000" lvl="1" marL="914400" rtl="0" algn="l">
              <a:spcBef>
                <a:spcPts val="1000"/>
              </a:spcBef>
              <a:spcAft>
                <a:spcPts val="0"/>
              </a:spcAft>
              <a:buSzPts val="2400"/>
              <a:buChar char="○"/>
            </a:pPr>
            <a:r>
              <a:rPr lang="en"/>
              <a:t>Node value feeding into that weight</a:t>
            </a:r>
            <a:endParaRPr/>
          </a:p>
          <a:p>
            <a:pPr indent="-381000" lvl="1" marL="914400" rtl="0" algn="l">
              <a:spcBef>
                <a:spcPts val="1000"/>
              </a:spcBef>
              <a:spcAft>
                <a:spcPts val="0"/>
              </a:spcAft>
              <a:buSzPts val="2400"/>
              <a:buChar char="○"/>
            </a:pPr>
            <a:r>
              <a:rPr lang="en"/>
              <a:t>Slope of activation function for the node being fed into</a:t>
            </a:r>
            <a:endParaRPr/>
          </a:p>
          <a:p>
            <a:pPr indent="-381000" lvl="1" marL="914400" rtl="0" algn="l">
              <a:spcBef>
                <a:spcPts val="1000"/>
              </a:spcBef>
              <a:spcAft>
                <a:spcPts val="0"/>
              </a:spcAft>
              <a:buSzPts val="2400"/>
              <a:buChar char="○"/>
            </a:pPr>
            <a:r>
              <a:rPr lang="en"/>
              <a:t>Slope of loss function w.r.t output node</a:t>
            </a:r>
            <a:endParaRPr/>
          </a:p>
          <a:p>
            <a:pPr indent="0" lvl="0" marL="0" rtl="0" algn="l">
              <a:spcBef>
                <a:spcPts val="1000"/>
              </a:spcBef>
              <a:spcAft>
                <a:spcPts val="0"/>
              </a:spcAft>
              <a:buNone/>
            </a:pPr>
            <a:r>
              <a:t/>
            </a:r>
            <a:endParaRPr/>
          </a:p>
          <a:p>
            <a:pPr indent="0" lvl="0" marL="0" rtl="0" algn="l">
              <a:spcBef>
                <a:spcPts val="600"/>
              </a:spcBef>
              <a:spcAft>
                <a:spcPts val="0"/>
              </a:spcAft>
              <a:buNone/>
            </a:pPr>
            <a:r>
              <a:t/>
            </a:r>
            <a:endParaRPr sz="24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6" name="Shape 656"/>
        <p:cNvGrpSpPr/>
        <p:nvPr/>
      </p:nvGrpSpPr>
      <p:grpSpPr>
        <a:xfrm>
          <a:off x="0" y="0"/>
          <a:ext cx="0" cy="0"/>
          <a:chOff x="0" y="0"/>
          <a:chExt cx="0" cy="0"/>
        </a:xfrm>
      </p:grpSpPr>
      <p:sp>
        <p:nvSpPr>
          <p:cNvPr id="657" name="Google Shape;657;p92"/>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92"/>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Backpropagation</a:t>
            </a:r>
            <a:endParaRPr b="1" sz="3000">
              <a:solidFill>
                <a:srgbClr val="FFFFFF"/>
              </a:solidFill>
            </a:endParaRPr>
          </a:p>
        </p:txBody>
      </p:sp>
      <p:pic>
        <p:nvPicPr>
          <p:cNvPr id="659" name="Google Shape;659;p92"/>
          <p:cNvPicPr preferRelativeResize="0"/>
          <p:nvPr/>
        </p:nvPicPr>
        <p:blipFill>
          <a:blip r:embed="rId3">
            <a:alphaModFix/>
          </a:blip>
          <a:stretch>
            <a:fillRect/>
          </a:stretch>
        </p:blipFill>
        <p:spPr>
          <a:xfrm>
            <a:off x="1263150" y="1027300"/>
            <a:ext cx="6838396" cy="40068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3" name="Shape 663"/>
        <p:cNvGrpSpPr/>
        <p:nvPr/>
      </p:nvGrpSpPr>
      <p:grpSpPr>
        <a:xfrm>
          <a:off x="0" y="0"/>
          <a:ext cx="0" cy="0"/>
          <a:chOff x="0" y="0"/>
          <a:chExt cx="0" cy="0"/>
        </a:xfrm>
      </p:grpSpPr>
      <p:sp>
        <p:nvSpPr>
          <p:cNvPr id="664" name="Google Shape;664;p93"/>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93"/>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Backpropagation: Recap</a:t>
            </a:r>
            <a:endParaRPr b="1" sz="3000">
              <a:solidFill>
                <a:srgbClr val="FFFFFF"/>
              </a:solidFill>
            </a:endParaRPr>
          </a:p>
        </p:txBody>
      </p:sp>
      <p:sp>
        <p:nvSpPr>
          <p:cNvPr id="666" name="Google Shape;666;p93"/>
          <p:cNvSpPr txBox="1"/>
          <p:nvPr>
            <p:ph idx="1" type="body"/>
          </p:nvPr>
        </p:nvSpPr>
        <p:spPr>
          <a:xfrm>
            <a:off x="320175" y="1136900"/>
            <a:ext cx="8229600" cy="37257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Start at some random set of weights</a:t>
            </a:r>
            <a:endParaRPr sz="1800"/>
          </a:p>
          <a:p>
            <a:pPr indent="-342900" lvl="0" marL="457200" rtl="0" algn="l">
              <a:spcBef>
                <a:spcPts val="1000"/>
              </a:spcBef>
              <a:spcAft>
                <a:spcPts val="0"/>
              </a:spcAft>
              <a:buSzPts val="1800"/>
              <a:buChar char="●"/>
            </a:pPr>
            <a:r>
              <a:rPr lang="en" sz="1800"/>
              <a:t>Use forward propagation to make a prediction</a:t>
            </a:r>
            <a:endParaRPr sz="1800"/>
          </a:p>
          <a:p>
            <a:pPr indent="-342900" lvl="0" marL="457200" rtl="0" algn="l">
              <a:spcBef>
                <a:spcPts val="1000"/>
              </a:spcBef>
              <a:spcAft>
                <a:spcPts val="0"/>
              </a:spcAft>
              <a:buSzPts val="1800"/>
              <a:buChar char="●"/>
            </a:pPr>
            <a:r>
              <a:rPr lang="en" sz="1800"/>
              <a:t>Use backward propagation to calculate the slope of the loss function w.r.t each weight</a:t>
            </a:r>
            <a:endParaRPr sz="1800"/>
          </a:p>
          <a:p>
            <a:pPr indent="-342900" lvl="0" marL="457200" rtl="0" algn="l">
              <a:spcBef>
                <a:spcPts val="1000"/>
              </a:spcBef>
              <a:spcAft>
                <a:spcPts val="0"/>
              </a:spcAft>
              <a:buSzPts val="1800"/>
              <a:buChar char="●"/>
            </a:pPr>
            <a:r>
              <a:rPr lang="en" sz="1800"/>
              <a:t>Multiply that slope by the </a:t>
            </a:r>
            <a:r>
              <a:rPr lang="en" sz="1800"/>
              <a:t>learning</a:t>
            </a:r>
            <a:r>
              <a:rPr lang="en" sz="1800"/>
              <a:t> rate, and subtract from the current weights.</a:t>
            </a:r>
            <a:endParaRPr sz="1800"/>
          </a:p>
          <a:p>
            <a:pPr indent="-342900" lvl="0" marL="457200" rtl="0" algn="l">
              <a:spcBef>
                <a:spcPts val="1000"/>
              </a:spcBef>
              <a:spcAft>
                <a:spcPts val="0"/>
              </a:spcAft>
              <a:buSzPts val="1800"/>
              <a:buChar char="●"/>
            </a:pPr>
            <a:r>
              <a:rPr lang="en" sz="1800"/>
              <a:t>Keep going with that cycle until we get to a flat part. </a:t>
            </a:r>
            <a:endParaRPr sz="1800"/>
          </a:p>
          <a:p>
            <a:pPr indent="0" lvl="0" marL="0" rtl="0" algn="l">
              <a:spcBef>
                <a:spcPts val="1000"/>
              </a:spcBef>
              <a:spcAft>
                <a:spcPts val="1000"/>
              </a:spcAft>
              <a:buNone/>
            </a:pPr>
            <a:r>
              <a:t/>
            </a:r>
            <a:endParaRPr sz="24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0" name="Shape 670"/>
        <p:cNvGrpSpPr/>
        <p:nvPr/>
      </p:nvGrpSpPr>
      <p:grpSpPr>
        <a:xfrm>
          <a:off x="0" y="0"/>
          <a:ext cx="0" cy="0"/>
          <a:chOff x="0" y="0"/>
          <a:chExt cx="0" cy="0"/>
        </a:xfrm>
      </p:grpSpPr>
      <p:sp>
        <p:nvSpPr>
          <p:cNvPr id="671" name="Google Shape;671;p94"/>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94"/>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Stochastic gradient descent</a:t>
            </a:r>
            <a:endParaRPr b="1" sz="3000">
              <a:solidFill>
                <a:srgbClr val="FFFFFF"/>
              </a:solidFill>
            </a:endParaRPr>
          </a:p>
        </p:txBody>
      </p:sp>
      <p:sp>
        <p:nvSpPr>
          <p:cNvPr id="673" name="Google Shape;673;p94"/>
          <p:cNvSpPr txBox="1"/>
          <p:nvPr>
            <p:ph idx="1" type="body"/>
          </p:nvPr>
        </p:nvSpPr>
        <p:spPr>
          <a:xfrm>
            <a:off x="320175" y="1136900"/>
            <a:ext cx="8229600" cy="37257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It is common to calculate slopes on only a subset of the data (‘batch’)</a:t>
            </a:r>
            <a:endParaRPr sz="1800"/>
          </a:p>
          <a:p>
            <a:pPr indent="-342900" lvl="0" marL="457200" rtl="0" algn="l">
              <a:spcBef>
                <a:spcPts val="1000"/>
              </a:spcBef>
              <a:spcAft>
                <a:spcPts val="0"/>
              </a:spcAft>
              <a:buSzPts val="1800"/>
              <a:buChar char="●"/>
            </a:pPr>
            <a:r>
              <a:rPr lang="en" sz="1800"/>
              <a:t>Use a different batch of data to calculate the next update</a:t>
            </a:r>
            <a:endParaRPr sz="1800"/>
          </a:p>
          <a:p>
            <a:pPr indent="-342900" lvl="0" marL="457200" rtl="0" algn="l">
              <a:spcBef>
                <a:spcPts val="1000"/>
              </a:spcBef>
              <a:spcAft>
                <a:spcPts val="0"/>
              </a:spcAft>
              <a:buSzPts val="1800"/>
              <a:buChar char="●"/>
            </a:pPr>
            <a:r>
              <a:rPr lang="en" sz="1800"/>
              <a:t>Start over from the beginning once all data is used Each time through the training data is called an epoch</a:t>
            </a:r>
            <a:endParaRPr sz="1800"/>
          </a:p>
          <a:p>
            <a:pPr indent="-342900" lvl="0" marL="457200" rtl="0" algn="l">
              <a:spcBef>
                <a:spcPts val="1000"/>
              </a:spcBef>
              <a:spcAft>
                <a:spcPts val="1000"/>
              </a:spcAft>
              <a:buSzPts val="1800"/>
              <a:buChar char="●"/>
            </a:pPr>
            <a:r>
              <a:rPr lang="en" sz="1800"/>
              <a:t>When slopes are calculated on one batch at a time: stochastic gradient descent</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8"/>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8"/>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Why Neural Networks?</a:t>
            </a:r>
            <a:endParaRPr b="1" sz="3000">
              <a:solidFill>
                <a:srgbClr val="FFFFFF"/>
              </a:solidFill>
            </a:endParaRPr>
          </a:p>
        </p:txBody>
      </p:sp>
      <p:sp>
        <p:nvSpPr>
          <p:cNvPr id="141" name="Google Shape;141;p28"/>
          <p:cNvSpPr txBox="1"/>
          <p:nvPr>
            <p:ph idx="1" type="body"/>
          </p:nvPr>
        </p:nvSpPr>
        <p:spPr>
          <a:xfrm>
            <a:off x="320175" y="113690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Data</a:t>
            </a:r>
            <a:endParaRPr sz="2400"/>
          </a:p>
          <a:p>
            <a:pPr indent="-381000" lvl="0" marL="457200" rtl="0" algn="l">
              <a:spcBef>
                <a:spcPts val="0"/>
              </a:spcBef>
              <a:spcAft>
                <a:spcPts val="0"/>
              </a:spcAft>
              <a:buSzPts val="2400"/>
              <a:buChar char="●"/>
            </a:pPr>
            <a:r>
              <a:rPr lang="en" sz="2400"/>
              <a:t>Computation	</a:t>
            </a:r>
            <a:endParaRPr sz="2400"/>
          </a:p>
          <a:p>
            <a:pPr indent="-381000" lvl="1" marL="914400" rtl="0" algn="l">
              <a:spcBef>
                <a:spcPts val="0"/>
              </a:spcBef>
              <a:spcAft>
                <a:spcPts val="0"/>
              </a:spcAft>
              <a:buSzPts val="2400"/>
              <a:buChar char="○"/>
            </a:pPr>
            <a:r>
              <a:rPr lang="en"/>
              <a:t>CPU and GPU</a:t>
            </a:r>
            <a:endParaRPr sz="2400"/>
          </a:p>
          <a:p>
            <a:pPr indent="-381000" lvl="0" marL="457200" rtl="0" algn="l">
              <a:spcBef>
                <a:spcPts val="0"/>
              </a:spcBef>
              <a:spcAft>
                <a:spcPts val="0"/>
              </a:spcAft>
              <a:buSzPts val="2400"/>
              <a:buChar char="●"/>
            </a:pPr>
            <a:r>
              <a:rPr lang="en" sz="2400"/>
              <a:t>Algorithmic improvements</a:t>
            </a:r>
            <a:endParaRPr sz="2400"/>
          </a:p>
          <a:p>
            <a:pPr indent="-381000" lvl="1" marL="914400" rtl="0" algn="l">
              <a:spcBef>
                <a:spcPts val="0"/>
              </a:spcBef>
              <a:spcAft>
                <a:spcPts val="0"/>
              </a:spcAft>
              <a:buSzPts val="2400"/>
              <a:buChar char="○"/>
            </a:pPr>
            <a:r>
              <a:rPr lang="en"/>
              <a:t>Changing activation function to make your nn run faster</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9"/>
          <p:cNvSpPr/>
          <p:nvPr/>
        </p:nvSpPr>
        <p:spPr>
          <a:xfrm>
            <a:off x="0" y="0"/>
            <a:ext cx="9144000" cy="831900"/>
          </a:xfrm>
          <a:prstGeom prst="rect">
            <a:avLst/>
          </a:prstGeom>
          <a:solidFill>
            <a:srgbClr val="14B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9"/>
          <p:cNvSpPr txBox="1"/>
          <p:nvPr/>
        </p:nvSpPr>
        <p:spPr>
          <a:xfrm>
            <a:off x="67300" y="80825"/>
            <a:ext cx="89631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Why Neural Nets?</a:t>
            </a:r>
            <a:endParaRPr b="1" sz="3000">
              <a:solidFill>
                <a:srgbClr val="FFFFFF"/>
              </a:solidFill>
            </a:endParaRPr>
          </a:p>
        </p:txBody>
      </p:sp>
      <p:sp>
        <p:nvSpPr>
          <p:cNvPr id="148" name="Google Shape;148;p29"/>
          <p:cNvSpPr txBox="1"/>
          <p:nvPr>
            <p:ph idx="1" type="body"/>
          </p:nvPr>
        </p:nvSpPr>
        <p:spPr>
          <a:xfrm>
            <a:off x="320175" y="1136900"/>
            <a:ext cx="8229600" cy="37257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Before jumping into concepts in artificial neural networks, let’s revisit our old friend linear regression </a:t>
            </a:r>
            <a:endParaRPr sz="1800"/>
          </a:p>
          <a:p>
            <a:pPr indent="-342900" lvl="0" marL="457200" rtl="0" algn="l">
              <a:spcBef>
                <a:spcPts val="0"/>
              </a:spcBef>
              <a:spcAft>
                <a:spcPts val="0"/>
              </a:spcAft>
              <a:buSzPts val="1800"/>
              <a:buChar char="●"/>
            </a:pPr>
            <a:r>
              <a:rPr lang="en" sz="1800"/>
              <a:t>Predict the price of a house based on the following features</a:t>
            </a:r>
            <a:endParaRPr sz="1800"/>
          </a:p>
          <a:p>
            <a:pPr indent="-342900" lvl="1" marL="914400" rtl="0" algn="l">
              <a:spcBef>
                <a:spcPts val="0"/>
              </a:spcBef>
              <a:spcAft>
                <a:spcPts val="0"/>
              </a:spcAft>
              <a:buSzPts val="1800"/>
              <a:buChar char="○"/>
            </a:pPr>
            <a:r>
              <a:rPr lang="en" sz="1800"/>
              <a:t>Square Footage</a:t>
            </a:r>
            <a:endParaRPr sz="1800"/>
          </a:p>
          <a:p>
            <a:pPr indent="-342900" lvl="1" marL="914400" rtl="0" algn="l">
              <a:spcBef>
                <a:spcPts val="0"/>
              </a:spcBef>
              <a:spcAft>
                <a:spcPts val="0"/>
              </a:spcAft>
              <a:buSzPts val="1800"/>
              <a:buChar char="○"/>
            </a:pPr>
            <a:r>
              <a:rPr lang="en" sz="1800"/>
              <a:t>Age</a:t>
            </a:r>
            <a:endParaRPr sz="1800"/>
          </a:p>
          <a:p>
            <a:pPr indent="-342900" lvl="1" marL="914400" rtl="0" algn="l">
              <a:spcBef>
                <a:spcPts val="0"/>
              </a:spcBef>
              <a:spcAft>
                <a:spcPts val="0"/>
              </a:spcAft>
              <a:buSzPts val="1800"/>
              <a:buChar char="○"/>
            </a:pPr>
            <a:r>
              <a:rPr lang="en" sz="1800"/>
              <a:t>Neighborhood</a:t>
            </a:r>
            <a:endParaRPr sz="1800"/>
          </a:p>
          <a:p>
            <a:pPr indent="-342900" lvl="1" marL="914400" rtl="0" algn="l">
              <a:spcBef>
                <a:spcPts val="0"/>
              </a:spcBef>
              <a:spcAft>
                <a:spcPts val="0"/>
              </a:spcAft>
              <a:buSzPts val="1800"/>
              <a:buChar char="○"/>
            </a:pPr>
            <a:r>
              <a:rPr lang="en" sz="1800"/>
              <a:t>Lot size</a:t>
            </a:r>
            <a:endParaRPr sz="1800"/>
          </a:p>
          <a:p>
            <a:pPr indent="0" lvl="0" marL="914400" rtl="0" algn="l">
              <a:spcBef>
                <a:spcPts val="600"/>
              </a:spcBef>
              <a:spcAft>
                <a:spcPts val="0"/>
              </a:spcAft>
              <a:buNone/>
            </a:pPr>
            <a:r>
              <a:t/>
            </a:r>
            <a:endParaRPr sz="1800"/>
          </a:p>
        </p:txBody>
      </p:sp>
      <p:pic>
        <p:nvPicPr>
          <p:cNvPr id="149" name="Google Shape;149;p29"/>
          <p:cNvPicPr preferRelativeResize="0"/>
          <p:nvPr/>
        </p:nvPicPr>
        <p:blipFill>
          <a:blip r:embed="rId3">
            <a:alphaModFix/>
          </a:blip>
          <a:stretch>
            <a:fillRect/>
          </a:stretch>
        </p:blipFill>
        <p:spPr>
          <a:xfrm>
            <a:off x="5204975" y="2250300"/>
            <a:ext cx="3730251" cy="26834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